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embedTrueTypeFonts="1" conformance="strict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95" r:id="rId2"/>
    <p:sldId id="490" r:id="rId3"/>
    <p:sldId id="485" r:id="rId4"/>
    <p:sldId id="486" r:id="rId5"/>
    <p:sldId id="463" r:id="rId6"/>
    <p:sldId id="468" r:id="rId7"/>
    <p:sldId id="473" r:id="rId8"/>
    <p:sldId id="257" r:id="rId9"/>
    <p:sldId id="496" r:id="rId10"/>
    <p:sldId id="500" r:id="rId11"/>
    <p:sldId id="501" r:id="rId12"/>
    <p:sldId id="504" r:id="rId13"/>
    <p:sldId id="503" r:id="rId14"/>
    <p:sldId id="508" r:id="rId15"/>
    <p:sldId id="505" r:id="rId16"/>
    <p:sldId id="507" r:id="rId17"/>
    <p:sldId id="509" r:id="rId18"/>
    <p:sldId id="510" r:id="rId19"/>
    <p:sldId id="497" r:id="rId20"/>
    <p:sldId id="506" r:id="rId21"/>
    <p:sldId id="498" r:id="rId22"/>
    <p:sldId id="493" r:id="rId23"/>
    <p:sldId id="489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ource Code Pro Semibold" panose="020B0609030403020204" pitchFamily="49" charset="0"/>
      <p:bold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clrMru>
    <a:srgbClr val="FFFFFF"/>
    <a:srgbClr val="FBFBFB"/>
    <a:srgbClr val="FEFEFE"/>
    <a:srgbClr val="FAFAFA"/>
    <a:srgbClr val="FFF963"/>
    <a:srgbClr val="5B9BD5"/>
    <a:srgbClr val="819AC9"/>
    <a:srgbClr val="4E4D5C"/>
    <a:srgbClr val="EDEDED"/>
    <a:srgbClr val="CBCB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 horzBarState="maximized">
    <p:restoredLeft sz="16.987%" autoAdjust="0"/>
    <p:restoredTop sz="94.66%"/>
  </p:normalViewPr>
  <p:slideViewPr>
    <p:cSldViewPr snapToGrid="0">
      <p:cViewPr varScale="1">
        <p:scale>
          <a:sx n="67" d="100"/>
          <a:sy n="67" d="100"/>
        </p:scale>
        <p:origin x="4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48"/>
    </p:cViewPr>
  </p:sorterViewPr>
  <p:notesViewPr>
    <p:cSldViewPr snapToGrid="0">
      <p:cViewPr varScale="1">
        <p:scale>
          <a:sx n="45" d="100"/>
          <a:sy n="45" d="100"/>
        </p:scale>
        <p:origin x="30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handoutMaster" Target="handoutMasters/handoutMaster1.xml"/><Relationship Id="rId3" Type="http://purl.oclc.org/ooxml/officeDocument/relationships/slide" Target="slides/slide2.xml"/><Relationship Id="rId21" Type="http://purl.oclc.org/ooxml/officeDocument/relationships/slide" Target="slides/slide20.xml"/><Relationship Id="rId34" Type="http://purl.oclc.org/ooxml/officeDocument/relationships/viewProps" Target="viewProps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notesMaster" Target="notesMasters/notesMaster1.xml"/><Relationship Id="rId33" Type="http://purl.oclc.org/ooxml/officeDocument/relationships/presProps" Target="presProps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font" Target="fonts/font3.fntdata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font" Target="fonts/font6.fntdata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font" Target="fonts/font2.fntdata"/><Relationship Id="rId36" Type="http://purl.oclc.org/ooxml/officeDocument/relationships/tableStyles" Target="tableStyles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font" Target="fonts/font5.fntdata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font" Target="fonts/font1.fntdata"/><Relationship Id="rId30" Type="http://purl.oclc.org/ooxml/officeDocument/relationships/font" Target="fonts/font4.fntdata"/><Relationship Id="rId35" Type="http://purl.oclc.org/ooxml/officeDocument/relationships/theme" Target="theme/theme1.xml"/><Relationship Id="rId8" Type="http://purl.oclc.org/ooxml/officeDocument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370DA0-935D-48F1-AFBB-5D5AF31DE1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8FFD6-5A7C-46DC-9022-B7C6D0808B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0B535-D0C8-4352-B6D3-FD74908F03D6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919E0-E0AD-4F41-97F9-E48331173B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35134-8E2C-47AD-A4F0-DA7CDAB146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9B69F-21A9-49FF-9364-F5B2F615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6B501-712E-4537-A850-E8275178C58E}" type="datetimeFigureOut">
              <a:rPr lang="en-GB" smtClean="0"/>
              <a:t>2022-11-29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5BA20-2F5B-4A14-B763-ED8531E38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481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Git was originally designed for tracking changes in software source code, but now many hardware projects use it, too.</a:t>
            </a:r>
          </a:p>
          <a:p>
            <a:r>
              <a:rPr lang="en-GB" dirty="0"/>
              <a:t>The way git works is that…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B0193-8304-4A40-B7DF-5493BC3F94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098411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B0193-8304-4A40-B7DF-5493BC3F94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715828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one of the records is called a “commit”. And for each commit, there is metadata on when the changes happened, and what the changes were.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B0193-8304-4A40-B7DF-5493BC3F94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56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665278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8875-688F-483C-96B1-D7FBFEC6D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2D7CB-E345-4F37-BB69-AED1D1E31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8394343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C4ED-77EA-4B75-B8DE-247401C1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6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B131A-CC93-4998-926F-4EB61CC25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3821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BAA0-FEA2-4155-BC5C-AFEEF432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70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3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5" Type="http://purl.oclc.org/ooxml/officeDocument/relationships/theme" Target="../theme/theme1.xml"/><Relationship Id="rId4" Type="http://purl.oclc.org/ooxml/officeDocument/relationships/slideLayout" Target="../slideLayouts/slideLayout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 preserve="1">
  <p:cSld>
    <p:bg>
      <p:bgPr>
        <a:solidFill>
          <a:srgbClr val="4E4D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F3E7B-5716-43FD-B4A3-F8F3C560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8C9AA-AB28-4274-93E3-1376B3FC4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03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1" r:id="rId3"/>
    <p:sldLayoutId id="2147483654" r:id="rId4"/>
  </p:sldLayoutIdLs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5400" b="0" kern="1200">
          <a:solidFill>
            <a:srgbClr val="FFF963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rgbClr val="EDEDED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rgbClr val="EDEDED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rgbClr val="EDEDED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rgbClr val="EDEDED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EDEDED"/>
          </a:solidFill>
          <a:latin typeface="Source Code Pro Semibold" panose="020B0609030403020204" pitchFamily="49" charset="0"/>
          <a:ea typeface="Source Code Pro Semibold" panose="020B0609030403020204" pitchFamily="49" charset="0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2.png"/><Relationship Id="rId2" Type="http://purl.oclc.org/ooxml/officeDocument/relationships/image" Target="../media/image1.png"/><Relationship Id="rId1" Type="http://purl.oclc.org/ooxml/officeDocument/relationships/slideLayout" Target="../slideLayouts/slideLayout2.xml"/><Relationship Id="rId4" Type="http://purl.oclc.org/ooxml/officeDocument/relationships/hyperlink" Target="https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purl.oclc.org/ooxml/officeDocument/relationships/image" Target="../media/image12.png"/><Relationship Id="rId3" Type="http://purl.oclc.org/ooxml/officeDocument/relationships/image" Target="../media/image7.png"/><Relationship Id="rId7" Type="http://purl.oclc.org/ooxml/officeDocument/relationships/image" Target="../media/image11.png"/><Relationship Id="rId2" Type="http://purl.oclc.org/ooxml/officeDocument/relationships/image" Target="../media/image6.png"/><Relationship Id="rId1" Type="http://purl.oclc.org/ooxml/officeDocument/relationships/slideLayout" Target="../slideLayouts/slideLayout1.xml"/><Relationship Id="rId6" Type="http://purl.oclc.org/ooxml/officeDocument/relationships/image" Target="../media/image10.png"/><Relationship Id="rId5" Type="http://purl.oclc.org/ooxml/officeDocument/relationships/image" Target="../media/image9.png"/><Relationship Id="rId10" Type="http://purl.oclc.org/ooxml/officeDocument/relationships/image" Target="../media/image14.png"/><Relationship Id="rId4" Type="http://purl.oclc.org/ooxml/officeDocument/relationships/image" Target="../media/image8.png"/><Relationship Id="rId9" Type="http://purl.oclc.org/ooxml/officeDocument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image" Target="../media/image11.png"/><Relationship Id="rId1" Type="http://purl.oclc.org/ooxml/officeDocument/relationships/slideLayout" Target="../slideLayouts/slideLayout1.xml"/><Relationship Id="rId4" Type="http://purl.oclc.org/ooxml/officeDocument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10.png"/><Relationship Id="rId2" Type="http://purl.oclc.org/ooxml/officeDocument/relationships/image" Target="../media/image9.png"/><Relationship Id="rId1" Type="http://purl.oclc.org/ooxml/officeDocument/relationships/slideLayout" Target="../slideLayouts/slideLayout1.xml"/><Relationship Id="rId5" Type="http://purl.oclc.org/ooxml/officeDocument/relationships/image" Target="../media/image16.png"/><Relationship Id="rId4" Type="http://purl.oclc.org/ooxml/officeDocument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slideLayout" Target="../slideLayouts/slideLayout1.xml"/><Relationship Id="rId1" Type="http://purl.oclc.org/ooxml/officeDocument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2" Type="http://schemas.microsoft.com/office/2007/relationships/media" Target="../media/media2.mp4"/><Relationship Id="rId1" Type="http://purl.oclc.org/ooxml/officeDocument/relationships/video" Target="NULL" TargetMode="External"/><Relationship Id="rId4" Type="http://purl.oclc.org/ooxml/officeDocument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6.png"/><Relationship Id="rId2" Type="http://purl.oclc.org/ooxml/officeDocument/relationships/image" Target="../media/image18.jpg"/><Relationship Id="rId1" Type="http://purl.oclc.org/ooxml/officeDocument/relationships/slideLayout" Target="../slideLayouts/slideLayout1.xml"/><Relationship Id="rId4" Type="http://purl.oclc.org/ooxml/officeDocument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hyperlink" Target="https://creativecommons.org/licenses/by-sa/4.0/" TargetMode="External"/><Relationship Id="rId2" Type="http://purl.oclc.org/ooxml/officeDocument/relationships/slideLayout" Target="../slideLayouts/slideLayout3.xml"/><Relationship Id="rId1" Type="http://purl.oclc.org/ooxml/officeDocument/relationships/tags" Target="../tags/tag5.xml"/><Relationship Id="rId5" Type="http://purl.oclc.org/ooxml/officeDocument/relationships/image" Target="../media/image20.svg"/><Relationship Id="rId4" Type="http://purl.oclc.org/ooxml/officeDocument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hyperlink" Target="https://github.com/logos" TargetMode="External"/><Relationship Id="rId2" Type="http://purl.oclc.org/ooxml/officeDocument/relationships/notesSlide" Target="../notesSlides/notesSlide1.xml"/><Relationship Id="rId1" Type="http://purl.oclc.org/ooxml/officeDocument/relationships/slideLayout" Target="../slideLayouts/slideLayout3.xml"/><Relationship Id="rId4" Type="http://purl.oclc.org/ooxml/officeDocument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slideLayout" Target="../slideLayouts/slideLayout3.xml"/><Relationship Id="rId1" Type="http://purl.oclc.org/ooxml/officeDocument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notesSlide" Target="../notesSlides/notesSlide2.xml"/><Relationship Id="rId2" Type="http://purl.oclc.org/ooxml/officeDocument/relationships/slideLayout" Target="../slideLayouts/slideLayout3.xml"/><Relationship Id="rId1" Type="http://purl.oclc.org/ooxml/officeDocument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notesSlide" Target="../notesSlides/notesSlide3.xml"/><Relationship Id="rId2" Type="http://purl.oclc.org/ooxml/officeDocument/relationships/slideLayout" Target="../slideLayouts/slideLayout1.xml"/><Relationship Id="rId1" Type="http://purl.oclc.org/ooxml/officeDocument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hyperlink" Target="https://github.com/Safecast/bGeigieNanoKit/issues" TargetMode="External"/><Relationship Id="rId2" Type="http://purl.oclc.org/ooxml/officeDocument/relationships/image" Target="../media/image4.jpg"/><Relationship Id="rId1" Type="http://purl.oclc.org/ooxml/officeDocument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2" Type="http://purl.oclc.org/ooxml/officeDocument/relationships/video" Target="../media/media1.mp4"/><Relationship Id="rId1" Type="http://schemas.microsoft.com/office/2007/relationships/media" Target="../media/media1.mp4"/><Relationship Id="rId4" Type="http://purl.oclc.org/ooxml/officeDocument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rgbClr val="819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aggrund2-01.png" descr="baggrund2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9375" y="-753167"/>
            <a:ext cx="14221415" cy="7999546"/>
          </a:xfrm>
          <a:prstGeom prst="rect">
            <a:avLst/>
          </a:prstGeom>
          <a:ln w="12700">
            <a:miter lim="400%"/>
          </a:ln>
        </p:spPr>
      </p:pic>
      <p:sp>
        <p:nvSpPr>
          <p:cNvPr id="120" name="Transforming…"/>
          <p:cNvSpPr txBox="1"/>
          <p:nvPr/>
        </p:nvSpPr>
        <p:spPr>
          <a:xfrm>
            <a:off x="1036136" y="1272132"/>
            <a:ext cx="10431016" cy="2059538"/>
          </a:xfrm>
          <a:prstGeom prst="rect">
            <a:avLst/>
          </a:prstGeom>
          <a:ln w="12700">
            <a:miter lim="400%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412750" hangingPunct="0">
              <a:lnSpc>
                <a:spcPct val="90%"/>
              </a:lnSpc>
              <a:defRPr sz="10000" b="0">
                <a:solidFill>
                  <a:srgbClr val="FFF963"/>
                </a:solidFill>
                <a:latin typeface="Source Code Pro Semibold"/>
                <a:ea typeface="Source Code Pro Semibold"/>
                <a:cs typeface="Source Code Pro Semibold"/>
              </a:defRPr>
            </a:pPr>
            <a:r>
              <a:rPr lang="en-GB" sz="6500" kern="0" dirty="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Helvetica Neue"/>
              </a:rPr>
              <a:t>OPENNEXT WP2.2 </a:t>
            </a:r>
            <a:endParaRPr lang="en-GB" sz="5000" kern="0" dirty="0">
              <a:solidFill>
                <a:srgbClr val="000000"/>
              </a:solidFill>
              <a:latin typeface="Source Code Pro Semibold"/>
              <a:ea typeface="Source Code Pro Semibold"/>
              <a:sym typeface="Helvetica Neue"/>
            </a:endParaRPr>
          </a:p>
          <a:p>
            <a:pPr defTabSz="412750" hangingPunct="0">
              <a:lnSpc>
                <a:spcPct val="90%"/>
              </a:lnSpc>
              <a:defRPr sz="10000" b="0">
                <a:solidFill>
                  <a:srgbClr val="FFF963"/>
                </a:solidFill>
                <a:latin typeface="Source Code Pro Semibold"/>
                <a:ea typeface="Source Code Pro Semibold"/>
                <a:cs typeface="Source Code Pro Semibold"/>
              </a:defRPr>
            </a:pPr>
            <a:r>
              <a:rPr lang="en-GB" sz="4000" kern="0" dirty="0">
                <a:solidFill>
                  <a:srgbClr val="000000"/>
                </a:solidFill>
                <a:latin typeface="Source Code Pro Semibold"/>
                <a:ea typeface="Source Code Pro Semibold"/>
                <a:sym typeface="Helvetica Neue"/>
              </a:rPr>
              <a:t>Community health dashboard &amp; preliminary user testing results↴</a:t>
            </a:r>
          </a:p>
        </p:txBody>
      </p:sp>
      <p:pic>
        <p:nvPicPr>
          <p:cNvPr id="121" name="Logo-black.png" descr="Logo-bl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804" y="5957991"/>
            <a:ext cx="821430" cy="533080"/>
          </a:xfrm>
          <a:prstGeom prst="rect">
            <a:avLst/>
          </a:prstGeom>
          <a:ln w="12700">
            <a:miter lim="400%"/>
          </a:ln>
        </p:spPr>
      </p:pic>
      <p:sp>
        <p:nvSpPr>
          <p:cNvPr id="6" name="Project goals ↴"/>
          <p:cNvSpPr>
            <a:spLocks/>
          </p:cNvSpPr>
          <p:nvPr/>
        </p:nvSpPr>
        <p:spPr bwMode="auto">
          <a:xfrm>
            <a:off x="1036136" y="5685884"/>
            <a:ext cx="6647054" cy="328295"/>
          </a:xfrm>
          <a:prstGeom prst="rect">
            <a:avLst/>
          </a:prstGeom>
          <a:ln w="12700">
            <a:miter lim="400%"/>
          </a:ln>
        </p:spPr>
        <p:txBody>
          <a:bodyPr wrap="square" lIns="25400" tIns="25400" rIns="25400" bIns="25400">
            <a:spAutoFit/>
          </a:bodyPr>
          <a:lstStyle/>
          <a:p>
            <a:pPr defTabSz="412750" hangingPunct="0">
              <a:lnSpc>
                <a:spcPct val="90%"/>
              </a:lnSpc>
              <a:defRPr sz="10000" b="0">
                <a:solidFill>
                  <a:srgbClr val="FFF963"/>
                </a:solidFill>
                <a:latin typeface="Source Code Pro Semibold"/>
                <a:ea typeface="Source Code Pro Semibold"/>
                <a:cs typeface="Source Code Pro Semibold"/>
              </a:defRPr>
            </a:pPr>
            <a:r>
              <a:rPr lang="de-DE" sz="2000" kern="0" dirty="0">
                <a:solidFill>
                  <a:srgbClr val="000000"/>
                </a:solidFill>
                <a:latin typeface="Source Code Pro Semibold"/>
                <a:ea typeface="Source Code Pro Semibold"/>
                <a:sym typeface="Helvetica Neue"/>
              </a:rPr>
              <a:t>Pen-Yuan Hsing, University of Bath (UBA)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FC5A71-A263-4E07-8136-8BE108E909F6}"/>
              </a:ext>
            </a:extLst>
          </p:cNvPr>
          <p:cNvGrpSpPr/>
          <p:nvPr/>
        </p:nvGrpSpPr>
        <p:grpSpPr>
          <a:xfrm>
            <a:off x="9283929" y="5957991"/>
            <a:ext cx="1506392" cy="533080"/>
            <a:chOff x="9349326" y="5423409"/>
            <a:chExt cx="2412355" cy="853681"/>
          </a:xfrm>
        </p:grpSpPr>
        <p:sp>
          <p:nvSpPr>
            <p:cNvPr id="8" name="Freeform 14">
              <a:hlinkClick r:id="rId4"/>
              <a:extLst>
                <a:ext uri="{FF2B5EF4-FFF2-40B4-BE49-F238E27FC236}">
                  <a16:creationId xmlns:a16="http://schemas.microsoft.com/office/drawing/2014/main" id="{CC78103E-E328-665D-D15F-FDB53B284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0311" y="5432040"/>
              <a:ext cx="2397054" cy="827396"/>
            </a:xfrm>
            <a:custGeom>
              <a:avLst/>
              <a:gdLst>
                <a:gd name="T0" fmla="*/ 26 w 1093"/>
                <a:gd name="T1" fmla="*/ 0 h 376"/>
                <a:gd name="T2" fmla="*/ 1065 w 1093"/>
                <a:gd name="T3" fmla="*/ 2 h 376"/>
                <a:gd name="T4" fmla="*/ 1093 w 1093"/>
                <a:gd name="T5" fmla="*/ 31 h 376"/>
                <a:gd name="T6" fmla="*/ 1092 w 1093"/>
                <a:gd name="T7" fmla="*/ 376 h 376"/>
                <a:gd name="T8" fmla="*/ 0 w 1093"/>
                <a:gd name="T9" fmla="*/ 376 h 376"/>
                <a:gd name="T10" fmla="*/ 0 w 1093"/>
                <a:gd name="T11" fmla="*/ 30 h 376"/>
                <a:gd name="T12" fmla="*/ 26 w 1093"/>
                <a:gd name="T1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3" h="376">
                  <a:moveTo>
                    <a:pt x="26" y="0"/>
                  </a:moveTo>
                  <a:lnTo>
                    <a:pt x="1065" y="2"/>
                  </a:lnTo>
                  <a:cubicBezTo>
                    <a:pt x="1080" y="2"/>
                    <a:pt x="1093" y="0"/>
                    <a:pt x="1093" y="31"/>
                  </a:cubicBezTo>
                  <a:lnTo>
                    <a:pt x="1092" y="376"/>
                  </a:lnTo>
                  <a:lnTo>
                    <a:pt x="0" y="376"/>
                  </a:lnTo>
                  <a:lnTo>
                    <a:pt x="0" y="30"/>
                  </a:lnTo>
                  <a:cubicBezTo>
                    <a:pt x="0" y="15"/>
                    <a:pt x="1" y="0"/>
                    <a:pt x="26" y="0"/>
                  </a:cubicBezTo>
                  <a:close/>
                </a:path>
              </a:pathLst>
            </a:custGeom>
            <a:solidFill>
              <a:srgbClr val="AAB2A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E297D72-42DE-1171-F5C8-E3635C5A50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4091" y="5511288"/>
              <a:ext cx="1914505" cy="587690"/>
            </a:xfrm>
            <a:custGeom>
              <a:avLst/>
              <a:gdLst>
                <a:gd name="T0" fmla="*/ 250 w 873"/>
                <a:gd name="T1" fmla="*/ 141 h 267"/>
                <a:gd name="T2" fmla="*/ 126 w 873"/>
                <a:gd name="T3" fmla="*/ 266 h 267"/>
                <a:gd name="T4" fmla="*/ 0 w 873"/>
                <a:gd name="T5" fmla="*/ 141 h 267"/>
                <a:gd name="T6" fmla="*/ 0 w 873"/>
                <a:gd name="T7" fmla="*/ 141 h 267"/>
                <a:gd name="T8" fmla="*/ 125 w 873"/>
                <a:gd name="T9" fmla="*/ 15 h 267"/>
                <a:gd name="T10" fmla="*/ 250 w 873"/>
                <a:gd name="T11" fmla="*/ 140 h 267"/>
                <a:gd name="T12" fmla="*/ 250 w 873"/>
                <a:gd name="T13" fmla="*/ 141 h 267"/>
                <a:gd name="T14" fmla="*/ 515 w 873"/>
                <a:gd name="T15" fmla="*/ 1 h 267"/>
                <a:gd name="T16" fmla="*/ 613 w 873"/>
                <a:gd name="T17" fmla="*/ 100 h 267"/>
                <a:gd name="T18" fmla="*/ 515 w 873"/>
                <a:gd name="T19" fmla="*/ 199 h 267"/>
                <a:gd name="T20" fmla="*/ 416 w 873"/>
                <a:gd name="T21" fmla="*/ 100 h 267"/>
                <a:gd name="T22" fmla="*/ 515 w 873"/>
                <a:gd name="T23" fmla="*/ 1 h 267"/>
                <a:gd name="T24" fmla="*/ 873 w 873"/>
                <a:gd name="T25" fmla="*/ 98 h 267"/>
                <a:gd name="T26" fmla="*/ 776 w 873"/>
                <a:gd name="T27" fmla="*/ 196 h 267"/>
                <a:gd name="T28" fmla="*/ 679 w 873"/>
                <a:gd name="T29" fmla="*/ 98 h 267"/>
                <a:gd name="T30" fmla="*/ 679 w 873"/>
                <a:gd name="T31" fmla="*/ 98 h 267"/>
                <a:gd name="T32" fmla="*/ 776 w 873"/>
                <a:gd name="T33" fmla="*/ 0 h 267"/>
                <a:gd name="T34" fmla="*/ 873 w 873"/>
                <a:gd name="T35" fmla="*/ 9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3" h="267">
                  <a:moveTo>
                    <a:pt x="250" y="141"/>
                  </a:moveTo>
                  <a:cubicBezTo>
                    <a:pt x="250" y="210"/>
                    <a:pt x="195" y="266"/>
                    <a:pt x="126" y="266"/>
                  </a:cubicBezTo>
                  <a:cubicBezTo>
                    <a:pt x="57" y="267"/>
                    <a:pt x="1" y="210"/>
                    <a:pt x="0" y="141"/>
                  </a:cubicBezTo>
                  <a:lnTo>
                    <a:pt x="0" y="141"/>
                  </a:lnTo>
                  <a:cubicBezTo>
                    <a:pt x="0" y="71"/>
                    <a:pt x="56" y="15"/>
                    <a:pt x="125" y="15"/>
                  </a:cubicBezTo>
                  <a:cubicBezTo>
                    <a:pt x="194" y="15"/>
                    <a:pt x="250" y="71"/>
                    <a:pt x="250" y="140"/>
                  </a:cubicBezTo>
                  <a:cubicBezTo>
                    <a:pt x="250" y="141"/>
                    <a:pt x="250" y="141"/>
                    <a:pt x="250" y="141"/>
                  </a:cubicBezTo>
                  <a:close/>
                  <a:moveTo>
                    <a:pt x="515" y="1"/>
                  </a:moveTo>
                  <a:cubicBezTo>
                    <a:pt x="569" y="1"/>
                    <a:pt x="613" y="46"/>
                    <a:pt x="613" y="100"/>
                  </a:cubicBezTo>
                  <a:cubicBezTo>
                    <a:pt x="613" y="155"/>
                    <a:pt x="569" y="199"/>
                    <a:pt x="515" y="199"/>
                  </a:cubicBezTo>
                  <a:cubicBezTo>
                    <a:pt x="460" y="199"/>
                    <a:pt x="416" y="155"/>
                    <a:pt x="416" y="100"/>
                  </a:cubicBezTo>
                  <a:cubicBezTo>
                    <a:pt x="416" y="46"/>
                    <a:pt x="460" y="1"/>
                    <a:pt x="515" y="1"/>
                  </a:cubicBezTo>
                  <a:close/>
                  <a:moveTo>
                    <a:pt x="873" y="98"/>
                  </a:moveTo>
                  <a:cubicBezTo>
                    <a:pt x="873" y="152"/>
                    <a:pt x="829" y="196"/>
                    <a:pt x="776" y="196"/>
                  </a:cubicBezTo>
                  <a:cubicBezTo>
                    <a:pt x="722" y="196"/>
                    <a:pt x="679" y="152"/>
                    <a:pt x="679" y="98"/>
                  </a:cubicBezTo>
                  <a:lnTo>
                    <a:pt x="679" y="98"/>
                  </a:lnTo>
                  <a:cubicBezTo>
                    <a:pt x="679" y="44"/>
                    <a:pt x="722" y="1"/>
                    <a:pt x="776" y="0"/>
                  </a:cubicBezTo>
                  <a:cubicBezTo>
                    <a:pt x="829" y="0"/>
                    <a:pt x="873" y="44"/>
                    <a:pt x="873" y="9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FFA523D7-412C-8178-1191-EAA9742C7D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9326" y="5423409"/>
              <a:ext cx="2412355" cy="853681"/>
            </a:xfrm>
            <a:custGeom>
              <a:avLst/>
              <a:gdLst>
                <a:gd name="T0" fmla="*/ 294 w 1100"/>
                <a:gd name="T1" fmla="*/ 282 h 388"/>
                <a:gd name="T2" fmla="*/ 48 w 1100"/>
                <a:gd name="T3" fmla="*/ 181 h 388"/>
                <a:gd name="T4" fmla="*/ 293 w 1100"/>
                <a:gd name="T5" fmla="*/ 78 h 388"/>
                <a:gd name="T6" fmla="*/ 109 w 1100"/>
                <a:gd name="T7" fmla="*/ 264 h 388"/>
                <a:gd name="T8" fmla="*/ 309 w 1100"/>
                <a:gd name="T9" fmla="*/ 181 h 388"/>
                <a:gd name="T10" fmla="*/ 109 w 1100"/>
                <a:gd name="T11" fmla="*/ 97 h 388"/>
                <a:gd name="T12" fmla="*/ 136 w 1100"/>
                <a:gd name="T13" fmla="*/ 180 h 388"/>
                <a:gd name="T14" fmla="*/ 190 w 1100"/>
                <a:gd name="T15" fmla="*/ 203 h 388"/>
                <a:gd name="T16" fmla="*/ 110 w 1100"/>
                <a:gd name="T17" fmla="*/ 181 h 388"/>
                <a:gd name="T18" fmla="*/ 190 w 1100"/>
                <a:gd name="T19" fmla="*/ 157 h 388"/>
                <a:gd name="T20" fmla="*/ 238 w 1100"/>
                <a:gd name="T21" fmla="*/ 155 h 388"/>
                <a:gd name="T22" fmla="*/ 255 w 1100"/>
                <a:gd name="T23" fmla="*/ 194 h 388"/>
                <a:gd name="T24" fmla="*/ 205 w 1100"/>
                <a:gd name="T25" fmla="*/ 213 h 388"/>
                <a:gd name="T26" fmla="*/ 235 w 1100"/>
                <a:gd name="T27" fmla="*/ 136 h 388"/>
                <a:gd name="T28" fmla="*/ 1079 w 1100"/>
                <a:gd name="T29" fmla="*/ 0 h 388"/>
                <a:gd name="T30" fmla="*/ 0 w 1100"/>
                <a:gd name="T31" fmla="*/ 383 h 388"/>
                <a:gd name="T32" fmla="*/ 1100 w 1100"/>
                <a:gd name="T33" fmla="*/ 383 h 388"/>
                <a:gd name="T34" fmla="*/ 21 w 1100"/>
                <a:gd name="T35" fmla="*/ 9 h 388"/>
                <a:gd name="T36" fmla="*/ 1091 w 1100"/>
                <a:gd name="T37" fmla="*/ 272 h 388"/>
                <a:gd name="T38" fmla="*/ 49 w 1100"/>
                <a:gd name="T39" fmla="*/ 272 h 388"/>
                <a:gd name="T40" fmla="*/ 21 w 1100"/>
                <a:gd name="T41" fmla="*/ 9 h 388"/>
                <a:gd name="T42" fmla="*/ 735 w 1100"/>
                <a:gd name="T43" fmla="*/ 138 h 388"/>
                <a:gd name="T44" fmla="*/ 917 w 1100"/>
                <a:gd name="T45" fmla="*/ 213 h 388"/>
                <a:gd name="T46" fmla="*/ 841 w 1100"/>
                <a:gd name="T47" fmla="*/ 31 h 388"/>
                <a:gd name="T48" fmla="*/ 928 w 1100"/>
                <a:gd name="T49" fmla="*/ 138 h 388"/>
                <a:gd name="T50" fmla="*/ 780 w 1100"/>
                <a:gd name="T51" fmla="*/ 200 h 388"/>
                <a:gd name="T52" fmla="*/ 841 w 1100"/>
                <a:gd name="T53" fmla="*/ 51 h 388"/>
                <a:gd name="T54" fmla="*/ 895 w 1100"/>
                <a:gd name="T55" fmla="*/ 140 h 388"/>
                <a:gd name="T56" fmla="*/ 820 w 1100"/>
                <a:gd name="T57" fmla="*/ 155 h 388"/>
                <a:gd name="T58" fmla="*/ 844 w 1100"/>
                <a:gd name="T59" fmla="*/ 104 h 388"/>
                <a:gd name="T60" fmla="*/ 807 w 1100"/>
                <a:gd name="T61" fmla="*/ 144 h 388"/>
                <a:gd name="T62" fmla="*/ 609 w 1100"/>
                <a:gd name="T63" fmla="*/ 112 h 388"/>
                <a:gd name="T64" fmla="*/ 552 w 1100"/>
                <a:gd name="T65" fmla="*/ 112 h 388"/>
                <a:gd name="T66" fmla="*/ 564 w 1100"/>
                <a:gd name="T67" fmla="*/ 207 h 388"/>
                <a:gd name="T68" fmla="*/ 609 w 1100"/>
                <a:gd name="T69" fmla="*/ 155 h 388"/>
                <a:gd name="T70" fmla="*/ 596 w 1100"/>
                <a:gd name="T71" fmla="*/ 84 h 388"/>
                <a:gd name="T72" fmla="*/ 581 w 1100"/>
                <a:gd name="T73" fmla="*/ 69 h 388"/>
                <a:gd name="T74" fmla="*/ 474 w 1100"/>
                <a:gd name="T75" fmla="*/ 138 h 388"/>
                <a:gd name="T76" fmla="*/ 657 w 1100"/>
                <a:gd name="T77" fmla="*/ 213 h 388"/>
                <a:gd name="T78" fmla="*/ 581 w 1100"/>
                <a:gd name="T79" fmla="*/ 31 h 388"/>
                <a:gd name="T80" fmla="*/ 668 w 1100"/>
                <a:gd name="T81" fmla="*/ 138 h 388"/>
                <a:gd name="T82" fmla="*/ 519 w 1100"/>
                <a:gd name="T83" fmla="*/ 200 h 388"/>
                <a:gd name="T84" fmla="*/ 581 w 1100"/>
                <a:gd name="T85" fmla="*/ 5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00" h="388">
                  <a:moveTo>
                    <a:pt x="293" y="78"/>
                  </a:moveTo>
                  <a:cubicBezTo>
                    <a:pt x="321" y="106"/>
                    <a:pt x="335" y="140"/>
                    <a:pt x="335" y="181"/>
                  </a:cubicBezTo>
                  <a:cubicBezTo>
                    <a:pt x="335" y="221"/>
                    <a:pt x="321" y="255"/>
                    <a:pt x="294" y="282"/>
                  </a:cubicBezTo>
                  <a:cubicBezTo>
                    <a:pt x="265" y="311"/>
                    <a:pt x="231" y="325"/>
                    <a:pt x="191" y="325"/>
                  </a:cubicBezTo>
                  <a:cubicBezTo>
                    <a:pt x="152" y="325"/>
                    <a:pt x="119" y="311"/>
                    <a:pt x="91" y="282"/>
                  </a:cubicBezTo>
                  <a:cubicBezTo>
                    <a:pt x="62" y="254"/>
                    <a:pt x="48" y="220"/>
                    <a:pt x="48" y="181"/>
                  </a:cubicBezTo>
                  <a:cubicBezTo>
                    <a:pt x="48" y="141"/>
                    <a:pt x="62" y="107"/>
                    <a:pt x="91" y="78"/>
                  </a:cubicBezTo>
                  <a:cubicBezTo>
                    <a:pt x="118" y="50"/>
                    <a:pt x="152" y="36"/>
                    <a:pt x="191" y="36"/>
                  </a:cubicBezTo>
                  <a:cubicBezTo>
                    <a:pt x="231" y="36"/>
                    <a:pt x="265" y="50"/>
                    <a:pt x="293" y="78"/>
                  </a:cubicBezTo>
                  <a:close/>
                  <a:moveTo>
                    <a:pt x="109" y="97"/>
                  </a:moveTo>
                  <a:cubicBezTo>
                    <a:pt x="86" y="121"/>
                    <a:pt x="74" y="149"/>
                    <a:pt x="74" y="181"/>
                  </a:cubicBezTo>
                  <a:cubicBezTo>
                    <a:pt x="74" y="213"/>
                    <a:pt x="86" y="240"/>
                    <a:pt x="109" y="264"/>
                  </a:cubicBezTo>
                  <a:cubicBezTo>
                    <a:pt x="132" y="287"/>
                    <a:pt x="160" y="299"/>
                    <a:pt x="192" y="299"/>
                  </a:cubicBezTo>
                  <a:cubicBezTo>
                    <a:pt x="224" y="299"/>
                    <a:pt x="252" y="287"/>
                    <a:pt x="275" y="263"/>
                  </a:cubicBezTo>
                  <a:cubicBezTo>
                    <a:pt x="298" y="241"/>
                    <a:pt x="309" y="214"/>
                    <a:pt x="309" y="181"/>
                  </a:cubicBezTo>
                  <a:cubicBezTo>
                    <a:pt x="309" y="148"/>
                    <a:pt x="298" y="120"/>
                    <a:pt x="275" y="97"/>
                  </a:cubicBezTo>
                  <a:cubicBezTo>
                    <a:pt x="252" y="74"/>
                    <a:pt x="224" y="62"/>
                    <a:pt x="192" y="62"/>
                  </a:cubicBezTo>
                  <a:cubicBezTo>
                    <a:pt x="159" y="62"/>
                    <a:pt x="132" y="74"/>
                    <a:pt x="109" y="97"/>
                  </a:cubicBezTo>
                  <a:close/>
                  <a:moveTo>
                    <a:pt x="171" y="167"/>
                  </a:moveTo>
                  <a:cubicBezTo>
                    <a:pt x="167" y="159"/>
                    <a:pt x="162" y="155"/>
                    <a:pt x="155" y="155"/>
                  </a:cubicBezTo>
                  <a:cubicBezTo>
                    <a:pt x="142" y="155"/>
                    <a:pt x="136" y="163"/>
                    <a:pt x="136" y="180"/>
                  </a:cubicBezTo>
                  <a:cubicBezTo>
                    <a:pt x="136" y="198"/>
                    <a:pt x="142" y="206"/>
                    <a:pt x="155" y="206"/>
                  </a:cubicBezTo>
                  <a:cubicBezTo>
                    <a:pt x="163" y="206"/>
                    <a:pt x="169" y="202"/>
                    <a:pt x="173" y="194"/>
                  </a:cubicBezTo>
                  <a:lnTo>
                    <a:pt x="190" y="203"/>
                  </a:lnTo>
                  <a:cubicBezTo>
                    <a:pt x="182" y="218"/>
                    <a:pt x="169" y="225"/>
                    <a:pt x="153" y="225"/>
                  </a:cubicBezTo>
                  <a:cubicBezTo>
                    <a:pt x="140" y="225"/>
                    <a:pt x="129" y="221"/>
                    <a:pt x="122" y="213"/>
                  </a:cubicBezTo>
                  <a:cubicBezTo>
                    <a:pt x="114" y="206"/>
                    <a:pt x="110" y="195"/>
                    <a:pt x="110" y="181"/>
                  </a:cubicBezTo>
                  <a:cubicBezTo>
                    <a:pt x="110" y="167"/>
                    <a:pt x="114" y="156"/>
                    <a:pt x="122" y="148"/>
                  </a:cubicBezTo>
                  <a:cubicBezTo>
                    <a:pt x="130" y="140"/>
                    <a:pt x="140" y="136"/>
                    <a:pt x="152" y="136"/>
                  </a:cubicBezTo>
                  <a:cubicBezTo>
                    <a:pt x="170" y="136"/>
                    <a:pt x="182" y="143"/>
                    <a:pt x="190" y="157"/>
                  </a:cubicBezTo>
                  <a:lnTo>
                    <a:pt x="171" y="167"/>
                  </a:lnTo>
                  <a:close/>
                  <a:moveTo>
                    <a:pt x="253" y="167"/>
                  </a:moveTo>
                  <a:cubicBezTo>
                    <a:pt x="250" y="159"/>
                    <a:pt x="244" y="155"/>
                    <a:pt x="238" y="155"/>
                  </a:cubicBezTo>
                  <a:cubicBezTo>
                    <a:pt x="225" y="155"/>
                    <a:pt x="218" y="163"/>
                    <a:pt x="218" y="180"/>
                  </a:cubicBezTo>
                  <a:cubicBezTo>
                    <a:pt x="218" y="198"/>
                    <a:pt x="225" y="206"/>
                    <a:pt x="238" y="206"/>
                  </a:cubicBezTo>
                  <a:cubicBezTo>
                    <a:pt x="246" y="206"/>
                    <a:pt x="252" y="202"/>
                    <a:pt x="255" y="194"/>
                  </a:cubicBezTo>
                  <a:lnTo>
                    <a:pt x="273" y="203"/>
                  </a:lnTo>
                  <a:cubicBezTo>
                    <a:pt x="265" y="218"/>
                    <a:pt x="252" y="225"/>
                    <a:pt x="236" y="225"/>
                  </a:cubicBezTo>
                  <a:cubicBezTo>
                    <a:pt x="223" y="225"/>
                    <a:pt x="212" y="221"/>
                    <a:pt x="205" y="213"/>
                  </a:cubicBezTo>
                  <a:cubicBezTo>
                    <a:pt x="197" y="206"/>
                    <a:pt x="193" y="195"/>
                    <a:pt x="193" y="181"/>
                  </a:cubicBezTo>
                  <a:cubicBezTo>
                    <a:pt x="193" y="167"/>
                    <a:pt x="197" y="156"/>
                    <a:pt x="205" y="148"/>
                  </a:cubicBezTo>
                  <a:cubicBezTo>
                    <a:pt x="213" y="140"/>
                    <a:pt x="223" y="136"/>
                    <a:pt x="235" y="136"/>
                  </a:cubicBezTo>
                  <a:cubicBezTo>
                    <a:pt x="252" y="136"/>
                    <a:pt x="265" y="143"/>
                    <a:pt x="273" y="157"/>
                  </a:cubicBezTo>
                  <a:lnTo>
                    <a:pt x="253" y="167"/>
                  </a:lnTo>
                  <a:close/>
                  <a:moveTo>
                    <a:pt x="1079" y="0"/>
                  </a:moveTo>
                  <a:lnTo>
                    <a:pt x="21" y="0"/>
                  </a:lnTo>
                  <a:cubicBezTo>
                    <a:pt x="9" y="0"/>
                    <a:pt x="0" y="9"/>
                    <a:pt x="0" y="21"/>
                  </a:cubicBezTo>
                  <a:lnTo>
                    <a:pt x="0" y="383"/>
                  </a:lnTo>
                  <a:cubicBezTo>
                    <a:pt x="0" y="385"/>
                    <a:pt x="2" y="388"/>
                    <a:pt x="5" y="388"/>
                  </a:cubicBezTo>
                  <a:lnTo>
                    <a:pt x="1095" y="388"/>
                  </a:lnTo>
                  <a:cubicBezTo>
                    <a:pt x="1098" y="388"/>
                    <a:pt x="1100" y="385"/>
                    <a:pt x="1100" y="383"/>
                  </a:cubicBezTo>
                  <a:lnTo>
                    <a:pt x="1100" y="21"/>
                  </a:lnTo>
                  <a:cubicBezTo>
                    <a:pt x="1100" y="9"/>
                    <a:pt x="1091" y="0"/>
                    <a:pt x="1079" y="0"/>
                  </a:cubicBezTo>
                  <a:close/>
                  <a:moveTo>
                    <a:pt x="21" y="9"/>
                  </a:moveTo>
                  <a:lnTo>
                    <a:pt x="1079" y="9"/>
                  </a:lnTo>
                  <a:cubicBezTo>
                    <a:pt x="1086" y="9"/>
                    <a:pt x="1091" y="14"/>
                    <a:pt x="1091" y="21"/>
                  </a:cubicBezTo>
                  <a:lnTo>
                    <a:pt x="1091" y="272"/>
                  </a:lnTo>
                  <a:lnTo>
                    <a:pt x="334" y="272"/>
                  </a:lnTo>
                  <a:cubicBezTo>
                    <a:pt x="306" y="323"/>
                    <a:pt x="253" y="357"/>
                    <a:pt x="191" y="357"/>
                  </a:cubicBezTo>
                  <a:cubicBezTo>
                    <a:pt x="130" y="357"/>
                    <a:pt x="77" y="323"/>
                    <a:pt x="49" y="272"/>
                  </a:cubicBezTo>
                  <a:lnTo>
                    <a:pt x="9" y="272"/>
                  </a:lnTo>
                  <a:lnTo>
                    <a:pt x="9" y="21"/>
                  </a:lnTo>
                  <a:cubicBezTo>
                    <a:pt x="9" y="14"/>
                    <a:pt x="14" y="9"/>
                    <a:pt x="21" y="9"/>
                  </a:cubicBezTo>
                  <a:close/>
                  <a:moveTo>
                    <a:pt x="841" y="31"/>
                  </a:moveTo>
                  <a:cubicBezTo>
                    <a:pt x="812" y="31"/>
                    <a:pt x="787" y="42"/>
                    <a:pt x="766" y="62"/>
                  </a:cubicBezTo>
                  <a:cubicBezTo>
                    <a:pt x="745" y="84"/>
                    <a:pt x="735" y="109"/>
                    <a:pt x="735" y="138"/>
                  </a:cubicBezTo>
                  <a:cubicBezTo>
                    <a:pt x="735" y="167"/>
                    <a:pt x="745" y="193"/>
                    <a:pt x="766" y="214"/>
                  </a:cubicBezTo>
                  <a:cubicBezTo>
                    <a:pt x="787" y="235"/>
                    <a:pt x="812" y="245"/>
                    <a:pt x="841" y="245"/>
                  </a:cubicBezTo>
                  <a:cubicBezTo>
                    <a:pt x="870" y="245"/>
                    <a:pt x="896" y="235"/>
                    <a:pt x="917" y="213"/>
                  </a:cubicBezTo>
                  <a:cubicBezTo>
                    <a:pt x="937" y="193"/>
                    <a:pt x="947" y="168"/>
                    <a:pt x="947" y="138"/>
                  </a:cubicBezTo>
                  <a:cubicBezTo>
                    <a:pt x="947" y="108"/>
                    <a:pt x="937" y="83"/>
                    <a:pt x="917" y="62"/>
                  </a:cubicBezTo>
                  <a:cubicBezTo>
                    <a:pt x="896" y="42"/>
                    <a:pt x="871" y="31"/>
                    <a:pt x="841" y="31"/>
                  </a:cubicBezTo>
                  <a:close/>
                  <a:moveTo>
                    <a:pt x="841" y="51"/>
                  </a:moveTo>
                  <a:cubicBezTo>
                    <a:pt x="865" y="51"/>
                    <a:pt x="886" y="59"/>
                    <a:pt x="903" y="76"/>
                  </a:cubicBezTo>
                  <a:cubicBezTo>
                    <a:pt x="920" y="93"/>
                    <a:pt x="928" y="114"/>
                    <a:pt x="928" y="138"/>
                  </a:cubicBezTo>
                  <a:cubicBezTo>
                    <a:pt x="928" y="163"/>
                    <a:pt x="920" y="183"/>
                    <a:pt x="903" y="199"/>
                  </a:cubicBezTo>
                  <a:cubicBezTo>
                    <a:pt x="886" y="217"/>
                    <a:pt x="865" y="226"/>
                    <a:pt x="841" y="226"/>
                  </a:cubicBezTo>
                  <a:cubicBezTo>
                    <a:pt x="817" y="226"/>
                    <a:pt x="797" y="217"/>
                    <a:pt x="780" y="200"/>
                  </a:cubicBezTo>
                  <a:cubicBezTo>
                    <a:pt x="763" y="182"/>
                    <a:pt x="754" y="162"/>
                    <a:pt x="754" y="138"/>
                  </a:cubicBezTo>
                  <a:cubicBezTo>
                    <a:pt x="754" y="115"/>
                    <a:pt x="763" y="94"/>
                    <a:pt x="780" y="76"/>
                  </a:cubicBezTo>
                  <a:cubicBezTo>
                    <a:pt x="797" y="59"/>
                    <a:pt x="817" y="51"/>
                    <a:pt x="841" y="51"/>
                  </a:cubicBezTo>
                  <a:close/>
                  <a:moveTo>
                    <a:pt x="794" y="123"/>
                  </a:moveTo>
                  <a:cubicBezTo>
                    <a:pt x="798" y="96"/>
                    <a:pt x="817" y="82"/>
                    <a:pt x="841" y="82"/>
                  </a:cubicBezTo>
                  <a:cubicBezTo>
                    <a:pt x="874" y="82"/>
                    <a:pt x="895" y="107"/>
                    <a:pt x="895" y="140"/>
                  </a:cubicBezTo>
                  <a:cubicBezTo>
                    <a:pt x="895" y="172"/>
                    <a:pt x="873" y="197"/>
                    <a:pt x="840" y="197"/>
                  </a:cubicBezTo>
                  <a:cubicBezTo>
                    <a:pt x="817" y="197"/>
                    <a:pt x="797" y="183"/>
                    <a:pt x="793" y="155"/>
                  </a:cubicBezTo>
                  <a:lnTo>
                    <a:pt x="820" y="155"/>
                  </a:lnTo>
                  <a:cubicBezTo>
                    <a:pt x="821" y="169"/>
                    <a:pt x="830" y="175"/>
                    <a:pt x="843" y="175"/>
                  </a:cubicBezTo>
                  <a:cubicBezTo>
                    <a:pt x="858" y="175"/>
                    <a:pt x="868" y="160"/>
                    <a:pt x="868" y="139"/>
                  </a:cubicBezTo>
                  <a:cubicBezTo>
                    <a:pt x="868" y="116"/>
                    <a:pt x="860" y="104"/>
                    <a:pt x="844" y="104"/>
                  </a:cubicBezTo>
                  <a:cubicBezTo>
                    <a:pt x="832" y="104"/>
                    <a:pt x="822" y="108"/>
                    <a:pt x="820" y="123"/>
                  </a:cubicBezTo>
                  <a:lnTo>
                    <a:pt x="828" y="123"/>
                  </a:lnTo>
                  <a:lnTo>
                    <a:pt x="807" y="144"/>
                  </a:lnTo>
                  <a:lnTo>
                    <a:pt x="785" y="123"/>
                  </a:lnTo>
                  <a:lnTo>
                    <a:pt x="794" y="123"/>
                  </a:lnTo>
                  <a:close/>
                  <a:moveTo>
                    <a:pt x="609" y="112"/>
                  </a:moveTo>
                  <a:cubicBezTo>
                    <a:pt x="609" y="108"/>
                    <a:pt x="606" y="105"/>
                    <a:pt x="602" y="105"/>
                  </a:cubicBezTo>
                  <a:lnTo>
                    <a:pt x="559" y="105"/>
                  </a:lnTo>
                  <a:cubicBezTo>
                    <a:pt x="555" y="105"/>
                    <a:pt x="552" y="108"/>
                    <a:pt x="552" y="112"/>
                  </a:cubicBezTo>
                  <a:lnTo>
                    <a:pt x="552" y="155"/>
                  </a:lnTo>
                  <a:lnTo>
                    <a:pt x="564" y="155"/>
                  </a:lnTo>
                  <a:lnTo>
                    <a:pt x="564" y="207"/>
                  </a:lnTo>
                  <a:lnTo>
                    <a:pt x="597" y="207"/>
                  </a:lnTo>
                  <a:lnTo>
                    <a:pt x="597" y="155"/>
                  </a:lnTo>
                  <a:lnTo>
                    <a:pt x="609" y="155"/>
                  </a:lnTo>
                  <a:lnTo>
                    <a:pt x="609" y="112"/>
                  </a:lnTo>
                  <a:close/>
                  <a:moveTo>
                    <a:pt x="581" y="69"/>
                  </a:moveTo>
                  <a:cubicBezTo>
                    <a:pt x="589" y="69"/>
                    <a:pt x="596" y="76"/>
                    <a:pt x="596" y="84"/>
                  </a:cubicBezTo>
                  <a:cubicBezTo>
                    <a:pt x="596" y="92"/>
                    <a:pt x="589" y="99"/>
                    <a:pt x="581" y="99"/>
                  </a:cubicBezTo>
                  <a:cubicBezTo>
                    <a:pt x="572" y="99"/>
                    <a:pt x="566" y="92"/>
                    <a:pt x="566" y="84"/>
                  </a:cubicBezTo>
                  <a:cubicBezTo>
                    <a:pt x="566" y="76"/>
                    <a:pt x="572" y="69"/>
                    <a:pt x="581" y="69"/>
                  </a:cubicBezTo>
                  <a:close/>
                  <a:moveTo>
                    <a:pt x="581" y="31"/>
                  </a:moveTo>
                  <a:cubicBezTo>
                    <a:pt x="551" y="31"/>
                    <a:pt x="526" y="42"/>
                    <a:pt x="506" y="62"/>
                  </a:cubicBezTo>
                  <a:cubicBezTo>
                    <a:pt x="485" y="84"/>
                    <a:pt x="474" y="109"/>
                    <a:pt x="474" y="138"/>
                  </a:cubicBezTo>
                  <a:cubicBezTo>
                    <a:pt x="474" y="167"/>
                    <a:pt x="485" y="193"/>
                    <a:pt x="506" y="214"/>
                  </a:cubicBezTo>
                  <a:cubicBezTo>
                    <a:pt x="527" y="235"/>
                    <a:pt x="552" y="245"/>
                    <a:pt x="581" y="245"/>
                  </a:cubicBezTo>
                  <a:cubicBezTo>
                    <a:pt x="610" y="245"/>
                    <a:pt x="635" y="235"/>
                    <a:pt x="657" y="213"/>
                  </a:cubicBezTo>
                  <a:cubicBezTo>
                    <a:pt x="677" y="193"/>
                    <a:pt x="687" y="168"/>
                    <a:pt x="687" y="138"/>
                  </a:cubicBezTo>
                  <a:cubicBezTo>
                    <a:pt x="687" y="108"/>
                    <a:pt x="677" y="83"/>
                    <a:pt x="656" y="62"/>
                  </a:cubicBezTo>
                  <a:cubicBezTo>
                    <a:pt x="636" y="42"/>
                    <a:pt x="610" y="31"/>
                    <a:pt x="581" y="31"/>
                  </a:cubicBezTo>
                  <a:close/>
                  <a:moveTo>
                    <a:pt x="581" y="50"/>
                  </a:moveTo>
                  <a:cubicBezTo>
                    <a:pt x="605" y="50"/>
                    <a:pt x="625" y="59"/>
                    <a:pt x="642" y="76"/>
                  </a:cubicBezTo>
                  <a:cubicBezTo>
                    <a:pt x="659" y="93"/>
                    <a:pt x="668" y="114"/>
                    <a:pt x="668" y="138"/>
                  </a:cubicBezTo>
                  <a:cubicBezTo>
                    <a:pt x="668" y="163"/>
                    <a:pt x="660" y="183"/>
                    <a:pt x="643" y="199"/>
                  </a:cubicBezTo>
                  <a:cubicBezTo>
                    <a:pt x="625" y="217"/>
                    <a:pt x="605" y="226"/>
                    <a:pt x="581" y="226"/>
                  </a:cubicBezTo>
                  <a:cubicBezTo>
                    <a:pt x="557" y="226"/>
                    <a:pt x="537" y="217"/>
                    <a:pt x="519" y="200"/>
                  </a:cubicBezTo>
                  <a:cubicBezTo>
                    <a:pt x="502" y="182"/>
                    <a:pt x="494" y="162"/>
                    <a:pt x="494" y="138"/>
                  </a:cubicBezTo>
                  <a:cubicBezTo>
                    <a:pt x="494" y="115"/>
                    <a:pt x="502" y="94"/>
                    <a:pt x="520" y="76"/>
                  </a:cubicBezTo>
                  <a:cubicBezTo>
                    <a:pt x="536" y="59"/>
                    <a:pt x="557" y="50"/>
                    <a:pt x="581" y="5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36FBE30B-2D50-2F19-BF0F-4A00C5F20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2144" y="6085639"/>
              <a:ext cx="806995" cy="140842"/>
            </a:xfrm>
            <a:custGeom>
              <a:avLst/>
              <a:gdLst>
                <a:gd name="T0" fmla="*/ 368 w 368"/>
                <a:gd name="T1" fmla="*/ 62 h 64"/>
                <a:gd name="T2" fmla="*/ 349 w 368"/>
                <a:gd name="T3" fmla="*/ 49 h 64"/>
                <a:gd name="T4" fmla="*/ 322 w 368"/>
                <a:gd name="T5" fmla="*/ 62 h 64"/>
                <a:gd name="T6" fmla="*/ 331 w 368"/>
                <a:gd name="T7" fmla="*/ 1 h 64"/>
                <a:gd name="T8" fmla="*/ 346 w 368"/>
                <a:gd name="T9" fmla="*/ 39 h 64"/>
                <a:gd name="T10" fmla="*/ 338 w 368"/>
                <a:gd name="T11" fmla="*/ 16 h 64"/>
                <a:gd name="T12" fmla="*/ 346 w 368"/>
                <a:gd name="T13" fmla="*/ 39 h 64"/>
                <a:gd name="T14" fmla="*/ 273 w 368"/>
                <a:gd name="T15" fmla="*/ 51 h 64"/>
                <a:gd name="T16" fmla="*/ 282 w 368"/>
                <a:gd name="T17" fmla="*/ 53 h 64"/>
                <a:gd name="T18" fmla="*/ 290 w 368"/>
                <a:gd name="T19" fmla="*/ 52 h 64"/>
                <a:gd name="T20" fmla="*/ 294 w 368"/>
                <a:gd name="T21" fmla="*/ 46 h 64"/>
                <a:gd name="T22" fmla="*/ 288 w 368"/>
                <a:gd name="T23" fmla="*/ 39 h 64"/>
                <a:gd name="T24" fmla="*/ 276 w 368"/>
                <a:gd name="T25" fmla="*/ 35 h 64"/>
                <a:gd name="T26" fmla="*/ 263 w 368"/>
                <a:gd name="T27" fmla="*/ 30 h 64"/>
                <a:gd name="T28" fmla="*/ 258 w 368"/>
                <a:gd name="T29" fmla="*/ 18 h 64"/>
                <a:gd name="T30" fmla="*/ 265 w 368"/>
                <a:gd name="T31" fmla="*/ 4 h 64"/>
                <a:gd name="T32" fmla="*/ 280 w 368"/>
                <a:gd name="T33" fmla="*/ 0 h 64"/>
                <a:gd name="T34" fmla="*/ 297 w 368"/>
                <a:gd name="T35" fmla="*/ 4 h 64"/>
                <a:gd name="T36" fmla="*/ 305 w 368"/>
                <a:gd name="T37" fmla="*/ 19 h 64"/>
                <a:gd name="T38" fmla="*/ 291 w 368"/>
                <a:gd name="T39" fmla="*/ 15 h 64"/>
                <a:gd name="T40" fmla="*/ 284 w 368"/>
                <a:gd name="T41" fmla="*/ 11 h 64"/>
                <a:gd name="T42" fmla="*/ 277 w 368"/>
                <a:gd name="T43" fmla="*/ 10 h 64"/>
                <a:gd name="T44" fmla="*/ 272 w 368"/>
                <a:gd name="T45" fmla="*/ 14 h 64"/>
                <a:gd name="T46" fmla="*/ 271 w 368"/>
                <a:gd name="T47" fmla="*/ 20 h 64"/>
                <a:gd name="T48" fmla="*/ 280 w 368"/>
                <a:gd name="T49" fmla="*/ 24 h 64"/>
                <a:gd name="T50" fmla="*/ 294 w 368"/>
                <a:gd name="T51" fmla="*/ 28 h 64"/>
                <a:gd name="T52" fmla="*/ 305 w 368"/>
                <a:gd name="T53" fmla="*/ 36 h 64"/>
                <a:gd name="T54" fmla="*/ 305 w 368"/>
                <a:gd name="T55" fmla="*/ 52 h 64"/>
                <a:gd name="T56" fmla="*/ 292 w 368"/>
                <a:gd name="T57" fmla="*/ 62 h 64"/>
                <a:gd name="T58" fmla="*/ 272 w 368"/>
                <a:gd name="T59" fmla="*/ 62 h 64"/>
                <a:gd name="T60" fmla="*/ 258 w 368"/>
                <a:gd name="T61" fmla="*/ 52 h 64"/>
                <a:gd name="T62" fmla="*/ 269 w 368"/>
                <a:gd name="T63" fmla="*/ 42 h 64"/>
                <a:gd name="T64" fmla="*/ 54 w 368"/>
                <a:gd name="T65" fmla="*/ 1 h 64"/>
                <a:gd name="T66" fmla="*/ 83 w 368"/>
                <a:gd name="T67" fmla="*/ 25 h 64"/>
                <a:gd name="T68" fmla="*/ 112 w 368"/>
                <a:gd name="T69" fmla="*/ 1 h 64"/>
                <a:gd name="T70" fmla="*/ 89 w 368"/>
                <a:gd name="T71" fmla="*/ 62 h 64"/>
                <a:gd name="T72" fmla="*/ 76 w 368"/>
                <a:gd name="T73" fmla="*/ 38 h 64"/>
                <a:gd name="T74" fmla="*/ 29 w 368"/>
                <a:gd name="T75" fmla="*/ 1 h 64"/>
                <a:gd name="T76" fmla="*/ 43 w 368"/>
                <a:gd name="T77" fmla="*/ 4 h 64"/>
                <a:gd name="T78" fmla="*/ 48 w 368"/>
                <a:gd name="T79" fmla="*/ 16 h 64"/>
                <a:gd name="T80" fmla="*/ 40 w 368"/>
                <a:gd name="T81" fmla="*/ 29 h 64"/>
                <a:gd name="T82" fmla="*/ 51 w 368"/>
                <a:gd name="T83" fmla="*/ 45 h 64"/>
                <a:gd name="T84" fmla="*/ 45 w 368"/>
                <a:gd name="T85" fmla="*/ 58 h 64"/>
                <a:gd name="T86" fmla="*/ 30 w 368"/>
                <a:gd name="T87" fmla="*/ 62 h 64"/>
                <a:gd name="T88" fmla="*/ 0 w 368"/>
                <a:gd name="T89" fmla="*/ 1 h 64"/>
                <a:gd name="T90" fmla="*/ 27 w 368"/>
                <a:gd name="T91" fmla="*/ 26 h 64"/>
                <a:gd name="T92" fmla="*/ 35 w 368"/>
                <a:gd name="T93" fmla="*/ 19 h 64"/>
                <a:gd name="T94" fmla="*/ 33 w 368"/>
                <a:gd name="T95" fmla="*/ 13 h 64"/>
                <a:gd name="T96" fmla="*/ 26 w 368"/>
                <a:gd name="T97" fmla="*/ 12 h 64"/>
                <a:gd name="T98" fmla="*/ 14 w 368"/>
                <a:gd name="T99" fmla="*/ 26 h 64"/>
                <a:gd name="T100" fmla="*/ 28 w 368"/>
                <a:gd name="T101" fmla="*/ 52 h 64"/>
                <a:gd name="T102" fmla="*/ 35 w 368"/>
                <a:gd name="T103" fmla="*/ 50 h 64"/>
                <a:gd name="T104" fmla="*/ 38 w 368"/>
                <a:gd name="T105" fmla="*/ 44 h 64"/>
                <a:gd name="T106" fmla="*/ 28 w 368"/>
                <a:gd name="T107" fmla="*/ 35 h 64"/>
                <a:gd name="T108" fmla="*/ 14 w 368"/>
                <a:gd name="T109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8" h="64">
                  <a:moveTo>
                    <a:pt x="345" y="1"/>
                  </a:moveTo>
                  <a:lnTo>
                    <a:pt x="368" y="62"/>
                  </a:lnTo>
                  <a:lnTo>
                    <a:pt x="354" y="62"/>
                  </a:lnTo>
                  <a:lnTo>
                    <a:pt x="349" y="49"/>
                  </a:lnTo>
                  <a:lnTo>
                    <a:pt x="327" y="49"/>
                  </a:lnTo>
                  <a:lnTo>
                    <a:pt x="322" y="62"/>
                  </a:lnTo>
                  <a:lnTo>
                    <a:pt x="308" y="62"/>
                  </a:lnTo>
                  <a:lnTo>
                    <a:pt x="331" y="1"/>
                  </a:lnTo>
                  <a:lnTo>
                    <a:pt x="345" y="1"/>
                  </a:lnTo>
                  <a:close/>
                  <a:moveTo>
                    <a:pt x="346" y="39"/>
                  </a:moveTo>
                  <a:lnTo>
                    <a:pt x="338" y="16"/>
                  </a:lnTo>
                  <a:lnTo>
                    <a:pt x="338" y="16"/>
                  </a:lnTo>
                  <a:lnTo>
                    <a:pt x="330" y="39"/>
                  </a:lnTo>
                  <a:lnTo>
                    <a:pt x="346" y="39"/>
                  </a:lnTo>
                  <a:close/>
                  <a:moveTo>
                    <a:pt x="270" y="47"/>
                  </a:moveTo>
                  <a:cubicBezTo>
                    <a:pt x="270" y="49"/>
                    <a:pt x="271" y="50"/>
                    <a:pt x="273" y="51"/>
                  </a:cubicBezTo>
                  <a:cubicBezTo>
                    <a:pt x="274" y="51"/>
                    <a:pt x="275" y="52"/>
                    <a:pt x="277" y="53"/>
                  </a:cubicBezTo>
                  <a:cubicBezTo>
                    <a:pt x="279" y="53"/>
                    <a:pt x="280" y="53"/>
                    <a:pt x="282" y="53"/>
                  </a:cubicBezTo>
                  <a:cubicBezTo>
                    <a:pt x="283" y="53"/>
                    <a:pt x="285" y="53"/>
                    <a:pt x="286" y="53"/>
                  </a:cubicBezTo>
                  <a:cubicBezTo>
                    <a:pt x="287" y="53"/>
                    <a:pt x="288" y="52"/>
                    <a:pt x="290" y="52"/>
                  </a:cubicBezTo>
                  <a:cubicBezTo>
                    <a:pt x="291" y="51"/>
                    <a:pt x="292" y="50"/>
                    <a:pt x="293" y="49"/>
                  </a:cubicBezTo>
                  <a:cubicBezTo>
                    <a:pt x="293" y="48"/>
                    <a:pt x="294" y="47"/>
                    <a:pt x="294" y="46"/>
                  </a:cubicBezTo>
                  <a:cubicBezTo>
                    <a:pt x="294" y="44"/>
                    <a:pt x="293" y="43"/>
                    <a:pt x="292" y="42"/>
                  </a:cubicBezTo>
                  <a:cubicBezTo>
                    <a:pt x="291" y="41"/>
                    <a:pt x="290" y="40"/>
                    <a:pt x="288" y="39"/>
                  </a:cubicBezTo>
                  <a:cubicBezTo>
                    <a:pt x="286" y="38"/>
                    <a:pt x="285" y="38"/>
                    <a:pt x="282" y="37"/>
                  </a:cubicBezTo>
                  <a:cubicBezTo>
                    <a:pt x="280" y="37"/>
                    <a:pt x="278" y="36"/>
                    <a:pt x="276" y="35"/>
                  </a:cubicBezTo>
                  <a:cubicBezTo>
                    <a:pt x="274" y="35"/>
                    <a:pt x="271" y="34"/>
                    <a:pt x="269" y="33"/>
                  </a:cubicBezTo>
                  <a:cubicBezTo>
                    <a:pt x="267" y="33"/>
                    <a:pt x="265" y="31"/>
                    <a:pt x="263" y="30"/>
                  </a:cubicBezTo>
                  <a:cubicBezTo>
                    <a:pt x="262" y="29"/>
                    <a:pt x="260" y="27"/>
                    <a:pt x="259" y="25"/>
                  </a:cubicBezTo>
                  <a:cubicBezTo>
                    <a:pt x="258" y="23"/>
                    <a:pt x="258" y="21"/>
                    <a:pt x="258" y="18"/>
                  </a:cubicBezTo>
                  <a:cubicBezTo>
                    <a:pt x="258" y="15"/>
                    <a:pt x="258" y="12"/>
                    <a:pt x="260" y="10"/>
                  </a:cubicBezTo>
                  <a:cubicBezTo>
                    <a:pt x="261" y="8"/>
                    <a:pt x="263" y="6"/>
                    <a:pt x="265" y="4"/>
                  </a:cubicBezTo>
                  <a:cubicBezTo>
                    <a:pt x="267" y="3"/>
                    <a:pt x="270" y="1"/>
                    <a:pt x="272" y="1"/>
                  </a:cubicBezTo>
                  <a:cubicBezTo>
                    <a:pt x="275" y="0"/>
                    <a:pt x="278" y="0"/>
                    <a:pt x="280" y="0"/>
                  </a:cubicBezTo>
                  <a:cubicBezTo>
                    <a:pt x="284" y="0"/>
                    <a:pt x="287" y="0"/>
                    <a:pt x="290" y="1"/>
                  </a:cubicBezTo>
                  <a:cubicBezTo>
                    <a:pt x="292" y="1"/>
                    <a:pt x="295" y="3"/>
                    <a:pt x="297" y="4"/>
                  </a:cubicBezTo>
                  <a:cubicBezTo>
                    <a:pt x="300" y="6"/>
                    <a:pt x="301" y="8"/>
                    <a:pt x="303" y="10"/>
                  </a:cubicBezTo>
                  <a:cubicBezTo>
                    <a:pt x="304" y="13"/>
                    <a:pt x="305" y="16"/>
                    <a:pt x="305" y="19"/>
                  </a:cubicBezTo>
                  <a:lnTo>
                    <a:pt x="292" y="19"/>
                  </a:lnTo>
                  <a:cubicBezTo>
                    <a:pt x="292" y="18"/>
                    <a:pt x="291" y="16"/>
                    <a:pt x="291" y="15"/>
                  </a:cubicBezTo>
                  <a:cubicBezTo>
                    <a:pt x="290" y="14"/>
                    <a:pt x="289" y="13"/>
                    <a:pt x="288" y="12"/>
                  </a:cubicBezTo>
                  <a:cubicBezTo>
                    <a:pt x="287" y="11"/>
                    <a:pt x="286" y="11"/>
                    <a:pt x="284" y="11"/>
                  </a:cubicBezTo>
                  <a:cubicBezTo>
                    <a:pt x="283" y="10"/>
                    <a:pt x="282" y="10"/>
                    <a:pt x="280" y="10"/>
                  </a:cubicBezTo>
                  <a:cubicBezTo>
                    <a:pt x="279" y="10"/>
                    <a:pt x="278" y="10"/>
                    <a:pt x="277" y="10"/>
                  </a:cubicBezTo>
                  <a:cubicBezTo>
                    <a:pt x="276" y="11"/>
                    <a:pt x="275" y="11"/>
                    <a:pt x="274" y="12"/>
                  </a:cubicBezTo>
                  <a:cubicBezTo>
                    <a:pt x="273" y="12"/>
                    <a:pt x="272" y="13"/>
                    <a:pt x="272" y="14"/>
                  </a:cubicBezTo>
                  <a:cubicBezTo>
                    <a:pt x="271" y="15"/>
                    <a:pt x="271" y="16"/>
                    <a:pt x="271" y="17"/>
                  </a:cubicBezTo>
                  <a:cubicBezTo>
                    <a:pt x="271" y="18"/>
                    <a:pt x="271" y="19"/>
                    <a:pt x="271" y="20"/>
                  </a:cubicBezTo>
                  <a:cubicBezTo>
                    <a:pt x="272" y="21"/>
                    <a:pt x="273" y="21"/>
                    <a:pt x="274" y="22"/>
                  </a:cubicBezTo>
                  <a:cubicBezTo>
                    <a:pt x="275" y="23"/>
                    <a:pt x="277" y="23"/>
                    <a:pt x="280" y="24"/>
                  </a:cubicBezTo>
                  <a:cubicBezTo>
                    <a:pt x="282" y="24"/>
                    <a:pt x="285" y="25"/>
                    <a:pt x="289" y="26"/>
                  </a:cubicBezTo>
                  <a:cubicBezTo>
                    <a:pt x="290" y="26"/>
                    <a:pt x="292" y="27"/>
                    <a:pt x="294" y="28"/>
                  </a:cubicBezTo>
                  <a:cubicBezTo>
                    <a:pt x="296" y="28"/>
                    <a:pt x="298" y="29"/>
                    <a:pt x="300" y="30"/>
                  </a:cubicBezTo>
                  <a:cubicBezTo>
                    <a:pt x="301" y="32"/>
                    <a:pt x="303" y="33"/>
                    <a:pt x="305" y="36"/>
                  </a:cubicBezTo>
                  <a:cubicBezTo>
                    <a:pt x="306" y="38"/>
                    <a:pt x="307" y="41"/>
                    <a:pt x="307" y="44"/>
                  </a:cubicBezTo>
                  <a:cubicBezTo>
                    <a:pt x="307" y="47"/>
                    <a:pt x="306" y="49"/>
                    <a:pt x="305" y="52"/>
                  </a:cubicBezTo>
                  <a:cubicBezTo>
                    <a:pt x="304" y="54"/>
                    <a:pt x="303" y="56"/>
                    <a:pt x="300" y="58"/>
                  </a:cubicBezTo>
                  <a:cubicBezTo>
                    <a:pt x="298" y="60"/>
                    <a:pt x="296" y="61"/>
                    <a:pt x="292" y="62"/>
                  </a:cubicBezTo>
                  <a:cubicBezTo>
                    <a:pt x="289" y="63"/>
                    <a:pt x="286" y="64"/>
                    <a:pt x="282" y="64"/>
                  </a:cubicBezTo>
                  <a:cubicBezTo>
                    <a:pt x="278" y="64"/>
                    <a:pt x="275" y="63"/>
                    <a:pt x="272" y="62"/>
                  </a:cubicBezTo>
                  <a:cubicBezTo>
                    <a:pt x="269" y="62"/>
                    <a:pt x="266" y="60"/>
                    <a:pt x="263" y="58"/>
                  </a:cubicBezTo>
                  <a:cubicBezTo>
                    <a:pt x="261" y="57"/>
                    <a:pt x="259" y="54"/>
                    <a:pt x="258" y="52"/>
                  </a:cubicBezTo>
                  <a:cubicBezTo>
                    <a:pt x="256" y="49"/>
                    <a:pt x="256" y="46"/>
                    <a:pt x="256" y="42"/>
                  </a:cubicBezTo>
                  <a:lnTo>
                    <a:pt x="269" y="42"/>
                  </a:lnTo>
                  <a:cubicBezTo>
                    <a:pt x="269" y="44"/>
                    <a:pt x="269" y="46"/>
                    <a:pt x="270" y="47"/>
                  </a:cubicBezTo>
                  <a:close/>
                  <a:moveTo>
                    <a:pt x="54" y="1"/>
                  </a:moveTo>
                  <a:lnTo>
                    <a:pt x="69" y="1"/>
                  </a:lnTo>
                  <a:lnTo>
                    <a:pt x="83" y="25"/>
                  </a:lnTo>
                  <a:lnTo>
                    <a:pt x="97" y="1"/>
                  </a:lnTo>
                  <a:lnTo>
                    <a:pt x="112" y="1"/>
                  </a:lnTo>
                  <a:lnTo>
                    <a:pt x="89" y="39"/>
                  </a:lnTo>
                  <a:lnTo>
                    <a:pt x="89" y="62"/>
                  </a:lnTo>
                  <a:lnTo>
                    <a:pt x="76" y="62"/>
                  </a:lnTo>
                  <a:lnTo>
                    <a:pt x="76" y="38"/>
                  </a:lnTo>
                  <a:lnTo>
                    <a:pt x="54" y="1"/>
                  </a:lnTo>
                  <a:close/>
                  <a:moveTo>
                    <a:pt x="29" y="1"/>
                  </a:moveTo>
                  <a:cubicBezTo>
                    <a:pt x="32" y="1"/>
                    <a:pt x="35" y="1"/>
                    <a:pt x="37" y="2"/>
                  </a:cubicBezTo>
                  <a:cubicBezTo>
                    <a:pt x="39" y="2"/>
                    <a:pt x="41" y="3"/>
                    <a:pt x="43" y="4"/>
                  </a:cubicBezTo>
                  <a:cubicBezTo>
                    <a:pt x="45" y="6"/>
                    <a:pt x="46" y="7"/>
                    <a:pt x="47" y="9"/>
                  </a:cubicBezTo>
                  <a:cubicBezTo>
                    <a:pt x="48" y="11"/>
                    <a:pt x="48" y="13"/>
                    <a:pt x="48" y="16"/>
                  </a:cubicBezTo>
                  <a:cubicBezTo>
                    <a:pt x="48" y="19"/>
                    <a:pt x="48" y="22"/>
                    <a:pt x="46" y="24"/>
                  </a:cubicBezTo>
                  <a:cubicBezTo>
                    <a:pt x="45" y="26"/>
                    <a:pt x="43" y="28"/>
                    <a:pt x="40" y="29"/>
                  </a:cubicBezTo>
                  <a:cubicBezTo>
                    <a:pt x="44" y="30"/>
                    <a:pt x="47" y="32"/>
                    <a:pt x="49" y="35"/>
                  </a:cubicBezTo>
                  <a:cubicBezTo>
                    <a:pt x="50" y="37"/>
                    <a:pt x="51" y="41"/>
                    <a:pt x="51" y="45"/>
                  </a:cubicBezTo>
                  <a:cubicBezTo>
                    <a:pt x="51" y="48"/>
                    <a:pt x="51" y="50"/>
                    <a:pt x="50" y="53"/>
                  </a:cubicBezTo>
                  <a:cubicBezTo>
                    <a:pt x="48" y="55"/>
                    <a:pt x="47" y="57"/>
                    <a:pt x="45" y="58"/>
                  </a:cubicBezTo>
                  <a:cubicBezTo>
                    <a:pt x="43" y="59"/>
                    <a:pt x="40" y="61"/>
                    <a:pt x="38" y="61"/>
                  </a:cubicBezTo>
                  <a:cubicBezTo>
                    <a:pt x="35" y="62"/>
                    <a:pt x="33" y="62"/>
                    <a:pt x="30" y="62"/>
                  </a:cubicBezTo>
                  <a:lnTo>
                    <a:pt x="0" y="62"/>
                  </a:lnTo>
                  <a:lnTo>
                    <a:pt x="0" y="1"/>
                  </a:lnTo>
                  <a:lnTo>
                    <a:pt x="29" y="1"/>
                  </a:lnTo>
                  <a:close/>
                  <a:moveTo>
                    <a:pt x="27" y="26"/>
                  </a:moveTo>
                  <a:cubicBezTo>
                    <a:pt x="30" y="26"/>
                    <a:pt x="32" y="25"/>
                    <a:pt x="33" y="24"/>
                  </a:cubicBezTo>
                  <a:cubicBezTo>
                    <a:pt x="35" y="23"/>
                    <a:pt x="35" y="21"/>
                    <a:pt x="35" y="19"/>
                  </a:cubicBezTo>
                  <a:cubicBezTo>
                    <a:pt x="35" y="17"/>
                    <a:pt x="35" y="16"/>
                    <a:pt x="35" y="15"/>
                  </a:cubicBezTo>
                  <a:cubicBezTo>
                    <a:pt x="34" y="14"/>
                    <a:pt x="33" y="13"/>
                    <a:pt x="33" y="13"/>
                  </a:cubicBezTo>
                  <a:cubicBezTo>
                    <a:pt x="32" y="12"/>
                    <a:pt x="31" y="12"/>
                    <a:pt x="30" y="12"/>
                  </a:cubicBezTo>
                  <a:cubicBezTo>
                    <a:pt x="29" y="12"/>
                    <a:pt x="27" y="12"/>
                    <a:pt x="26" y="12"/>
                  </a:cubicBezTo>
                  <a:lnTo>
                    <a:pt x="14" y="12"/>
                  </a:lnTo>
                  <a:lnTo>
                    <a:pt x="14" y="26"/>
                  </a:lnTo>
                  <a:lnTo>
                    <a:pt x="27" y="26"/>
                  </a:lnTo>
                  <a:close/>
                  <a:moveTo>
                    <a:pt x="28" y="52"/>
                  </a:moveTo>
                  <a:cubicBezTo>
                    <a:pt x="29" y="52"/>
                    <a:pt x="31" y="52"/>
                    <a:pt x="32" y="51"/>
                  </a:cubicBezTo>
                  <a:cubicBezTo>
                    <a:pt x="33" y="51"/>
                    <a:pt x="34" y="51"/>
                    <a:pt x="35" y="50"/>
                  </a:cubicBezTo>
                  <a:cubicBezTo>
                    <a:pt x="36" y="50"/>
                    <a:pt x="37" y="49"/>
                    <a:pt x="37" y="48"/>
                  </a:cubicBezTo>
                  <a:cubicBezTo>
                    <a:pt x="38" y="47"/>
                    <a:pt x="38" y="45"/>
                    <a:pt x="38" y="44"/>
                  </a:cubicBezTo>
                  <a:cubicBezTo>
                    <a:pt x="38" y="41"/>
                    <a:pt x="37" y="38"/>
                    <a:pt x="35" y="37"/>
                  </a:cubicBezTo>
                  <a:cubicBezTo>
                    <a:pt x="34" y="36"/>
                    <a:pt x="31" y="35"/>
                    <a:pt x="28" y="35"/>
                  </a:cubicBezTo>
                  <a:lnTo>
                    <a:pt x="14" y="35"/>
                  </a:lnTo>
                  <a:lnTo>
                    <a:pt x="14" y="52"/>
                  </a:lnTo>
                  <a:lnTo>
                    <a:pt x="28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031DF-C25D-B8DD-5CB5-A0AD672E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 capture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16F38-BCA2-D20D-C2CA-2193D8D06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Wikifactory and WP3 collaborators</a:t>
            </a:r>
          </a:p>
        </p:txBody>
      </p:sp>
    </p:spTree>
    <p:extLst>
      <p:ext uri="{BB962C8B-B14F-4D97-AF65-F5344CB8AC3E}">
        <p14:creationId xmlns:p14="http://schemas.microsoft.com/office/powerpoint/2010/main" val="3489135389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096630-DDC4-69B2-70A1-E5F992E0835A}"/>
              </a:ext>
            </a:extLst>
          </p:cNvPr>
          <p:cNvSpPr txBox="1"/>
          <p:nvPr/>
        </p:nvSpPr>
        <p:spPr>
          <a:xfrm>
            <a:off x="1072896" y="329184"/>
            <a:ext cx="10046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rgbClr val="FFF963"/>
                </a:solidFill>
              </a:rPr>
              <a:t>stakeholder types</a:t>
            </a:r>
            <a:r>
              <a:rPr lang="en-GB" sz="5400" dirty="0"/>
              <a:t> and their </a:t>
            </a:r>
            <a:r>
              <a:rPr lang="en-GB" sz="5400" dirty="0">
                <a:solidFill>
                  <a:srgbClr val="FFF963"/>
                </a:solidFill>
              </a:rPr>
              <a:t>information needs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3286A-021C-AE4E-022E-65C03515025F}"/>
              </a:ext>
            </a:extLst>
          </p:cNvPr>
          <p:cNvSpPr txBox="1"/>
          <p:nvPr/>
        </p:nvSpPr>
        <p:spPr>
          <a:xfrm>
            <a:off x="609601" y="2127610"/>
            <a:ext cx="47304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Project Owner</a:t>
            </a:r>
          </a:p>
          <a:p>
            <a:r>
              <a:rPr lang="en-GB" sz="2800" dirty="0"/>
              <a:t>Direct Contributor</a:t>
            </a:r>
          </a:p>
          <a:p>
            <a:r>
              <a:rPr lang="en-GB" sz="2800" dirty="0"/>
              <a:t>Indirect Contributor</a:t>
            </a:r>
          </a:p>
          <a:p>
            <a:r>
              <a:rPr lang="en-GB" sz="2800" dirty="0"/>
              <a:t>Replicator</a:t>
            </a:r>
          </a:p>
          <a:p>
            <a:r>
              <a:rPr lang="en-GB" sz="2800" dirty="0"/>
              <a:t>Founder of Similar Project</a:t>
            </a:r>
          </a:p>
          <a:p>
            <a:r>
              <a:rPr lang="en-GB" sz="2800" dirty="0"/>
              <a:t>Researcher</a:t>
            </a:r>
          </a:p>
          <a:p>
            <a:r>
              <a:rPr lang="en-GB" sz="2800" dirty="0"/>
              <a:t>Recruiter</a:t>
            </a:r>
          </a:p>
          <a:p>
            <a:r>
              <a:rPr lang="en-GB" sz="2800" dirty="0"/>
              <a:t>Manufacturer</a:t>
            </a:r>
          </a:p>
          <a:p>
            <a:r>
              <a:rPr lang="en-GB" sz="2800" dirty="0"/>
              <a:t>Educational 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854AD-FD05-C6D1-DB31-7FC427201D27}"/>
              </a:ext>
            </a:extLst>
          </p:cNvPr>
          <p:cNvSpPr txBox="1"/>
          <p:nvPr/>
        </p:nvSpPr>
        <p:spPr>
          <a:xfrm>
            <a:off x="6973824" y="2989384"/>
            <a:ext cx="50474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Activity Level</a:t>
            </a:r>
          </a:p>
          <a:p>
            <a:r>
              <a:rPr lang="en-GB" sz="2800" dirty="0"/>
              <a:t>Community Organisation</a:t>
            </a:r>
          </a:p>
          <a:p>
            <a:r>
              <a:rPr lang="en-GB" sz="2800" dirty="0"/>
              <a:t>Contributor Profiles</a:t>
            </a:r>
          </a:p>
          <a:p>
            <a:r>
              <a:rPr lang="en-GB" sz="2800" dirty="0"/>
              <a:t>Documentation</a:t>
            </a:r>
          </a:p>
          <a:p>
            <a:r>
              <a:rPr lang="en-GB" sz="2800" dirty="0"/>
              <a:t>Popularity</a:t>
            </a:r>
          </a:p>
          <a:p>
            <a:r>
              <a:rPr lang="en-GB" sz="2800" dirty="0"/>
              <a:t>Newcomer Friendliness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0F28F2F-9391-C69C-ABCB-AAF3D7BADBFF}"/>
              </a:ext>
            </a:extLst>
          </p:cNvPr>
          <p:cNvSpPr/>
          <p:nvPr/>
        </p:nvSpPr>
        <p:spPr>
          <a:xfrm>
            <a:off x="5242561" y="3771996"/>
            <a:ext cx="1304544" cy="829056"/>
          </a:xfrm>
          <a:prstGeom prst="rightArrow">
            <a:avLst/>
          </a:prstGeom>
          <a:solidFill>
            <a:srgbClr val="FFF96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39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  <p:bldP spid="7" grpId="0" animBg="1"/>
    </p:bld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BA355A-7815-87D4-A4B4-764C772811AE}"/>
              </a:ext>
            </a:extLst>
          </p:cNvPr>
          <p:cNvSpPr txBox="1"/>
          <p:nvPr/>
        </p:nvSpPr>
        <p:spPr>
          <a:xfrm>
            <a:off x="7203688" y="378984"/>
            <a:ext cx="2787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file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EC7DC-D3D4-1BF9-F5FF-EEDDC5628902}"/>
              </a:ext>
            </a:extLst>
          </p:cNvPr>
          <p:cNvSpPr txBox="1"/>
          <p:nvPr/>
        </p:nvSpPr>
        <p:spPr>
          <a:xfrm>
            <a:off x="1268449" y="4900708"/>
            <a:ext cx="3534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issue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A80EA-726E-FEBB-A4DF-A64727A2B89E}"/>
              </a:ext>
            </a:extLst>
          </p:cNvPr>
          <p:cNvSpPr txBox="1"/>
          <p:nvPr/>
        </p:nvSpPr>
        <p:spPr>
          <a:xfrm>
            <a:off x="3980988" y="5652496"/>
            <a:ext cx="3791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commit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147C8-D270-50AB-4EB2-FA055408F320}"/>
              </a:ext>
            </a:extLst>
          </p:cNvPr>
          <p:cNvSpPr txBox="1"/>
          <p:nvPr/>
        </p:nvSpPr>
        <p:spPr>
          <a:xfrm>
            <a:off x="9021335" y="3554082"/>
            <a:ext cx="4003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user skill tags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B08ED-E309-C789-EC03-91960C65CECF}"/>
              </a:ext>
            </a:extLst>
          </p:cNvPr>
          <p:cNvSpPr txBox="1"/>
          <p:nvPr/>
        </p:nvSpPr>
        <p:spPr>
          <a:xfrm>
            <a:off x="827976" y="751246"/>
            <a:ext cx="441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project skill tags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17CCC-4196-489F-7DF3-6374F2502EBE}"/>
              </a:ext>
            </a:extLst>
          </p:cNvPr>
          <p:cNvSpPr txBox="1"/>
          <p:nvPr/>
        </p:nvSpPr>
        <p:spPr>
          <a:xfrm>
            <a:off x="7512203" y="6501318"/>
            <a:ext cx="5200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manufacturing 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13BA7-538F-80B0-A969-5349AD71F1C6}"/>
              </a:ext>
            </a:extLst>
          </p:cNvPr>
          <p:cNvSpPr txBox="1"/>
          <p:nvPr/>
        </p:nvSpPr>
        <p:spPr>
          <a:xfrm>
            <a:off x="7203688" y="1609211"/>
            <a:ext cx="4962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standards compliance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7F4E3-D362-0F8B-2D2E-7B36BC33EA30}"/>
              </a:ext>
            </a:extLst>
          </p:cNvPr>
          <p:cNvSpPr txBox="1"/>
          <p:nvPr/>
        </p:nvSpPr>
        <p:spPr>
          <a:xfrm>
            <a:off x="7485257" y="4722335"/>
            <a:ext cx="4761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license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5CEB2-0160-318D-A759-EE370E7E346B}"/>
              </a:ext>
            </a:extLst>
          </p:cNvPr>
          <p:cNvSpPr txBox="1"/>
          <p:nvPr/>
        </p:nvSpPr>
        <p:spPr>
          <a:xfrm>
            <a:off x="1248934" y="-144236"/>
            <a:ext cx="4248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files editability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64B67-D202-A56B-BC59-B247FC32ABC1}"/>
              </a:ext>
            </a:extLst>
          </p:cNvPr>
          <p:cNvSpPr txBox="1"/>
          <p:nvPr/>
        </p:nvSpPr>
        <p:spPr>
          <a:xfrm>
            <a:off x="908822" y="6596390"/>
            <a:ext cx="353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multiple views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00646-3E19-7F2B-DAB9-D473DE086ABB}"/>
              </a:ext>
            </a:extLst>
          </p:cNvPr>
          <p:cNvSpPr txBox="1"/>
          <p:nvPr/>
        </p:nvSpPr>
        <p:spPr>
          <a:xfrm>
            <a:off x="550125" y="2604660"/>
            <a:ext cx="441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network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D4B30-FC2E-78A6-8AE3-17CB6E43B031}"/>
              </a:ext>
            </a:extLst>
          </p:cNvPr>
          <p:cNvSpPr txBox="1"/>
          <p:nvPr/>
        </p:nvSpPr>
        <p:spPr>
          <a:xfrm>
            <a:off x="-161695" y="1626337"/>
            <a:ext cx="339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user activity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BB1AF-D69D-3F0B-BE1D-D52724F02BC9}"/>
              </a:ext>
            </a:extLst>
          </p:cNvPr>
          <p:cNvSpPr txBox="1"/>
          <p:nvPr/>
        </p:nvSpPr>
        <p:spPr>
          <a:xfrm>
            <a:off x="5007822" y="1119774"/>
            <a:ext cx="2504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bus factor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7444C-2642-324E-938D-AB8E1E455B55}"/>
              </a:ext>
            </a:extLst>
          </p:cNvPr>
          <p:cNvSpPr txBox="1"/>
          <p:nvPr/>
        </p:nvSpPr>
        <p:spPr>
          <a:xfrm>
            <a:off x="238820" y="3827269"/>
            <a:ext cx="339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GOVERNANCE 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4E6300-2F61-E8F2-1C28-D3B6731EEE56}"/>
              </a:ext>
            </a:extLst>
          </p:cNvPr>
          <p:cNvSpPr txBox="1"/>
          <p:nvPr/>
        </p:nvSpPr>
        <p:spPr>
          <a:xfrm>
            <a:off x="7945242" y="5444171"/>
            <a:ext cx="2423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citations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C08DF-685E-268B-C3E4-B91CA8FC4E78}"/>
              </a:ext>
            </a:extLst>
          </p:cNvPr>
          <p:cNvSpPr txBox="1"/>
          <p:nvPr/>
        </p:nvSpPr>
        <p:spPr>
          <a:xfrm>
            <a:off x="9684835" y="-166538"/>
            <a:ext cx="2423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releases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66909-BE8C-21CD-6640-355095768A0E}"/>
              </a:ext>
            </a:extLst>
          </p:cNvPr>
          <p:cNvSpPr txBox="1"/>
          <p:nvPr/>
        </p:nvSpPr>
        <p:spPr>
          <a:xfrm>
            <a:off x="8157117" y="960944"/>
            <a:ext cx="442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issue time to close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5A87C7-ABF3-66E0-13CF-01E7865C2F50}"/>
              </a:ext>
            </a:extLst>
          </p:cNvPr>
          <p:cNvSpPr txBox="1"/>
          <p:nvPr/>
        </p:nvSpPr>
        <p:spPr>
          <a:xfrm>
            <a:off x="8190570" y="2457424"/>
            <a:ext cx="442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contribution types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4B276F-932E-6A3F-B15B-33E45BE849E5}"/>
              </a:ext>
            </a:extLst>
          </p:cNvPr>
          <p:cNvSpPr txBox="1"/>
          <p:nvPr/>
        </p:nvSpPr>
        <p:spPr>
          <a:xfrm>
            <a:off x="238820" y="5872805"/>
            <a:ext cx="2995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downloads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7840A6-CBAF-AAB8-53C6-9E115A63C3A2}"/>
              </a:ext>
            </a:extLst>
          </p:cNvPr>
          <p:cNvSpPr/>
          <p:nvPr/>
        </p:nvSpPr>
        <p:spPr>
          <a:xfrm>
            <a:off x="3023838" y="2059492"/>
            <a:ext cx="6144322" cy="2491298"/>
          </a:xfrm>
          <a:prstGeom prst="roundRect">
            <a:avLst>
              <a:gd name="adj" fmla="val 11026"/>
            </a:avLst>
          </a:prstGeom>
          <a:solidFill>
            <a:srgbClr val="FFF963"/>
          </a:solidFill>
          <a:ln>
            <a:noFill/>
          </a:ln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B1698-9577-1BB6-EAF7-89AF0A8981B0}"/>
              </a:ext>
            </a:extLst>
          </p:cNvPr>
          <p:cNvSpPr txBox="1"/>
          <p:nvPr/>
        </p:nvSpPr>
        <p:spPr>
          <a:xfrm>
            <a:off x="4734621" y="2132431"/>
            <a:ext cx="27227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0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530067-01A3-C09D-AF7C-DCE84ED1245F}"/>
              </a:ext>
            </a:extLst>
          </p:cNvPr>
          <p:cNvSpPr txBox="1"/>
          <p:nvPr/>
        </p:nvSpPr>
        <p:spPr>
          <a:xfrm>
            <a:off x="3402517" y="3546715"/>
            <a:ext cx="538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status indicators</a:t>
            </a:r>
          </a:p>
        </p:txBody>
      </p:sp>
    </p:spTree>
    <p:extLst>
      <p:ext uri="{BB962C8B-B14F-4D97-AF65-F5344CB8AC3E}">
        <p14:creationId xmlns:p14="http://schemas.microsoft.com/office/powerpoint/2010/main" val="4705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BA355A-7815-87D4-A4B4-764C772811AE}"/>
              </a:ext>
            </a:extLst>
          </p:cNvPr>
          <p:cNvSpPr txBox="1"/>
          <p:nvPr/>
        </p:nvSpPr>
        <p:spPr>
          <a:xfrm>
            <a:off x="780586" y="200863"/>
            <a:ext cx="3211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file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EC7DC-D3D4-1BF9-F5FF-EEDDC5628902}"/>
              </a:ext>
            </a:extLst>
          </p:cNvPr>
          <p:cNvSpPr txBox="1"/>
          <p:nvPr/>
        </p:nvSpPr>
        <p:spPr>
          <a:xfrm>
            <a:off x="780584" y="847194"/>
            <a:ext cx="431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issue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A80EA-726E-FEBB-A4DF-A64727A2B89E}"/>
              </a:ext>
            </a:extLst>
          </p:cNvPr>
          <p:cNvSpPr txBox="1"/>
          <p:nvPr/>
        </p:nvSpPr>
        <p:spPr>
          <a:xfrm>
            <a:off x="780583" y="1493525"/>
            <a:ext cx="454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commit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147C8-D270-50AB-4EB2-FA055408F320}"/>
              </a:ext>
            </a:extLst>
          </p:cNvPr>
          <p:cNvSpPr txBox="1"/>
          <p:nvPr/>
        </p:nvSpPr>
        <p:spPr>
          <a:xfrm>
            <a:off x="780583" y="2138097"/>
            <a:ext cx="454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user skill tags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B08ED-E309-C789-EC03-91960C65CECF}"/>
              </a:ext>
            </a:extLst>
          </p:cNvPr>
          <p:cNvSpPr txBox="1"/>
          <p:nvPr/>
        </p:nvSpPr>
        <p:spPr>
          <a:xfrm>
            <a:off x="780583" y="2786187"/>
            <a:ext cx="5319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project skill tags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17CCC-4196-489F-7DF3-6374F2502EBE}"/>
              </a:ext>
            </a:extLst>
          </p:cNvPr>
          <p:cNvSpPr txBox="1"/>
          <p:nvPr/>
        </p:nvSpPr>
        <p:spPr>
          <a:xfrm>
            <a:off x="788017" y="3432518"/>
            <a:ext cx="679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manufacturing 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13BA7-538F-80B0-A969-5349AD71F1C6}"/>
              </a:ext>
            </a:extLst>
          </p:cNvPr>
          <p:cNvSpPr txBox="1"/>
          <p:nvPr/>
        </p:nvSpPr>
        <p:spPr>
          <a:xfrm>
            <a:off x="780583" y="4077090"/>
            <a:ext cx="630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standards compliance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7F4E3-D362-0F8B-2D2E-7B36BC33EA30}"/>
              </a:ext>
            </a:extLst>
          </p:cNvPr>
          <p:cNvSpPr txBox="1"/>
          <p:nvPr/>
        </p:nvSpPr>
        <p:spPr>
          <a:xfrm>
            <a:off x="780583" y="4721662"/>
            <a:ext cx="60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license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5CEB2-0160-318D-A759-EE370E7E346B}"/>
              </a:ext>
            </a:extLst>
          </p:cNvPr>
          <p:cNvSpPr txBox="1"/>
          <p:nvPr/>
        </p:nvSpPr>
        <p:spPr>
          <a:xfrm>
            <a:off x="780583" y="5366234"/>
            <a:ext cx="5765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files editability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64B67-D202-A56B-BC59-B247FC32ABC1}"/>
              </a:ext>
            </a:extLst>
          </p:cNvPr>
          <p:cNvSpPr txBox="1"/>
          <p:nvPr/>
        </p:nvSpPr>
        <p:spPr>
          <a:xfrm>
            <a:off x="780583" y="6010806"/>
            <a:ext cx="4962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multiple views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2F7448-8296-88AB-48FF-E305BD95B4FA}"/>
              </a:ext>
            </a:extLst>
          </p:cNvPr>
          <p:cNvGrpSpPr/>
          <p:nvPr/>
        </p:nvGrpSpPr>
        <p:grpSpPr>
          <a:xfrm>
            <a:off x="6096000" y="1327874"/>
            <a:ext cx="5448350" cy="4195215"/>
            <a:chOff x="6271582" y="1302337"/>
            <a:chExt cx="5448350" cy="419521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D9ECEBB-DF0E-3337-D21C-77EAAA257A78}"/>
                </a:ext>
              </a:extLst>
            </p:cNvPr>
            <p:cNvSpPr/>
            <p:nvPr/>
          </p:nvSpPr>
          <p:spPr>
            <a:xfrm>
              <a:off x="6271582" y="1302337"/>
              <a:ext cx="5448350" cy="4195215"/>
            </a:xfrm>
            <a:prstGeom prst="roundRect">
              <a:avLst>
                <a:gd name="adj" fmla="val 7711"/>
              </a:avLst>
            </a:prstGeom>
            <a:solidFill>
              <a:srgbClr val="819AC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54347BF-1E87-A654-9DCB-FB92549E4D9D}"/>
                </a:ext>
              </a:extLst>
            </p:cNvPr>
            <p:cNvGrpSpPr/>
            <p:nvPr/>
          </p:nvGrpSpPr>
          <p:grpSpPr>
            <a:xfrm>
              <a:off x="6545766" y="1871781"/>
              <a:ext cx="5112828" cy="1938992"/>
              <a:chOff x="6562495" y="2001357"/>
              <a:chExt cx="5112828" cy="193899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80AC27-4E5C-DA6D-08A5-998694ADC3A6}"/>
                  </a:ext>
                </a:extLst>
              </p:cNvPr>
              <p:cNvSpPr txBox="1"/>
              <p:nvPr/>
            </p:nvSpPr>
            <p:spPr>
              <a:xfrm>
                <a:off x="6562495" y="2215631"/>
                <a:ext cx="13046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>
                    <a:solidFill>
                      <a:schemeClr val="bg1"/>
                    </a:solidFill>
                  </a:rPr>
                  <a:t>top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E21D40-52E3-DA9E-BF65-C7986EFDCE0E}"/>
                  </a:ext>
                </a:extLst>
              </p:cNvPr>
              <p:cNvSpPr txBox="1"/>
              <p:nvPr/>
            </p:nvSpPr>
            <p:spPr>
              <a:xfrm>
                <a:off x="9668105" y="2913536"/>
                <a:ext cx="200721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>
                    <a:solidFill>
                      <a:schemeClr val="bg1"/>
                    </a:solidFill>
                  </a:rPr>
                  <a:t>picks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C9F6E1-3F23-E6F0-DA82-8098A83F600B}"/>
                  </a:ext>
                </a:extLst>
              </p:cNvPr>
              <p:cNvSpPr txBox="1"/>
              <p:nvPr/>
            </p:nvSpPr>
            <p:spPr>
              <a:xfrm>
                <a:off x="7693362" y="2001357"/>
                <a:ext cx="205280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0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8A615F-423B-47D5-567B-4BCAF062B275}"/>
                </a:ext>
              </a:extLst>
            </p:cNvPr>
            <p:cNvSpPr txBox="1"/>
            <p:nvPr/>
          </p:nvSpPr>
          <p:spPr>
            <a:xfrm>
              <a:off x="6425840" y="3995496"/>
              <a:ext cx="51398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</a:rPr>
                <a:t>by Wikifactory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24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031DF-C25D-B8DD-5CB5-A0AD672E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backend infrastructure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16F38-BCA2-D20D-C2CA-2193D8D06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intermediary between </a:t>
            </a:r>
            <a:r>
              <a:rPr lang="en-GB" dirty="0" err="1"/>
              <a:t>Wikifactory</a:t>
            </a:r>
            <a:r>
              <a:rPr lang="en-GB" dirty="0"/>
              <a:t> and project repositories</a:t>
            </a:r>
          </a:p>
        </p:txBody>
      </p:sp>
    </p:spTree>
    <p:extLst>
      <p:ext uri="{BB962C8B-B14F-4D97-AF65-F5344CB8AC3E}">
        <p14:creationId xmlns:p14="http://schemas.microsoft.com/office/powerpoint/2010/main" val="4082778272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91011E5-E79C-A652-6457-8B04CA9B19D5}"/>
              </a:ext>
            </a:extLst>
          </p:cNvPr>
          <p:cNvGrpSpPr/>
          <p:nvPr/>
        </p:nvGrpSpPr>
        <p:grpSpPr>
          <a:xfrm>
            <a:off x="7379193" y="2300740"/>
            <a:ext cx="4543356" cy="2474506"/>
            <a:chOff x="7028247" y="2430966"/>
            <a:chExt cx="3746810" cy="204067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7ADE148-049E-D969-84B4-D8A4DF3FF713}"/>
                </a:ext>
              </a:extLst>
            </p:cNvPr>
            <p:cNvSpPr/>
            <p:nvPr/>
          </p:nvSpPr>
          <p:spPr>
            <a:xfrm>
              <a:off x="7028247" y="2430966"/>
              <a:ext cx="3746810" cy="2040673"/>
            </a:xfrm>
            <a:prstGeom prst="roundRect">
              <a:avLst>
                <a:gd name="adj" fmla="val 5769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971AFB-60F4-4F94-111D-4DE6DA2E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788" y="2545911"/>
              <a:ext cx="3577728" cy="181078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2221DB0-9224-8D2D-EE2F-AAEFD2D4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12" y="242271"/>
            <a:ext cx="2214544" cy="134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6036B-6AB1-E5BF-FB50-B1DF1E0C9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1" y="5069687"/>
            <a:ext cx="2585418" cy="1567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14000-1F8F-F89C-3876-2385A6748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803" y="5069686"/>
            <a:ext cx="2585566" cy="156850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30E32EF-EA8D-8DF4-8252-D5E8DE8DB064}"/>
              </a:ext>
            </a:extLst>
          </p:cNvPr>
          <p:cNvGrpSpPr/>
          <p:nvPr/>
        </p:nvGrpSpPr>
        <p:grpSpPr>
          <a:xfrm>
            <a:off x="8175739" y="240919"/>
            <a:ext cx="3746810" cy="1739590"/>
            <a:chOff x="8230548" y="115328"/>
            <a:chExt cx="3746810" cy="17395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E26DD21-E06F-A98F-22A4-48C5D6796141}"/>
                </a:ext>
              </a:extLst>
            </p:cNvPr>
            <p:cNvSpPr/>
            <p:nvPr/>
          </p:nvSpPr>
          <p:spPr>
            <a:xfrm>
              <a:off x="8230548" y="115328"/>
              <a:ext cx="3746810" cy="1739590"/>
            </a:xfrm>
            <a:prstGeom prst="roundRect">
              <a:avLst>
                <a:gd name="adj" fmla="val 5769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727004-877C-3126-6F9F-3084429A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356" y="240919"/>
              <a:ext cx="3637194" cy="1488409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9FEBE7B-ACF5-2A0C-3CC4-AD37FACF3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30" y="5069685"/>
            <a:ext cx="2585419" cy="15673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A1AFB1-0653-AB94-859E-44980A61B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0" y="240919"/>
            <a:ext cx="2209435" cy="1342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6BAC9F-2625-FA52-4EB0-94A55763B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68" y="240919"/>
            <a:ext cx="2214544" cy="13425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D84541-C8BE-D3B7-A60B-8F3C514A7A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30" y="5082404"/>
            <a:ext cx="2546022" cy="15419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2B62BD-A7F6-434C-AAC6-D7238F6F6E68}"/>
              </a:ext>
            </a:extLst>
          </p:cNvPr>
          <p:cNvSpPr txBox="1"/>
          <p:nvPr/>
        </p:nvSpPr>
        <p:spPr>
          <a:xfrm>
            <a:off x="483007" y="2551837"/>
            <a:ext cx="6209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FFF963"/>
                </a:solidFill>
              </a:rPr>
              <a:t>visualised each indicator</a:t>
            </a:r>
          </a:p>
        </p:txBody>
      </p:sp>
    </p:spTree>
    <p:extLst>
      <p:ext uri="{BB962C8B-B14F-4D97-AF65-F5344CB8AC3E}">
        <p14:creationId xmlns:p14="http://schemas.microsoft.com/office/powerpoint/2010/main" val="395842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1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1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4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4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decel="66.667%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FEBE7B-ACF5-2A0C-3CC4-AD37FACF3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98" y="1666660"/>
            <a:ext cx="3749859" cy="2273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6BAC9F-2625-FA52-4EB0-94A55763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3" y="1666660"/>
            <a:ext cx="3749859" cy="22733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D84541-C8BE-D3B7-A60B-8F3C514A7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183" y="1666660"/>
            <a:ext cx="3753634" cy="22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5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fade/>
      </p:transition>
    </mc:Fallback>
  </mc:AlternateContent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031DF-C25D-B8DD-5CB5-A0AD672E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frontend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16F38-BCA2-D20D-C2CA-2193D8D06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demonstrate possible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362719111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BBB046-0F0E-A80A-EC39-0816F7EB7886}"/>
              </a:ext>
            </a:extLst>
          </p:cNvPr>
          <p:cNvGrpSpPr/>
          <p:nvPr/>
        </p:nvGrpSpPr>
        <p:grpSpPr>
          <a:xfrm>
            <a:off x="483007" y="327342"/>
            <a:ext cx="10946992" cy="6054452"/>
            <a:chOff x="483007" y="327342"/>
            <a:chExt cx="10946992" cy="605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414000-1F8F-F89C-3876-2385A674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132" y="4554974"/>
              <a:ext cx="3011374" cy="182682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30E32EF-EA8D-8DF4-8252-D5E8DE8DB064}"/>
                </a:ext>
              </a:extLst>
            </p:cNvPr>
            <p:cNvGrpSpPr/>
            <p:nvPr/>
          </p:nvGrpSpPr>
          <p:grpSpPr>
            <a:xfrm>
              <a:off x="7375638" y="327342"/>
              <a:ext cx="4054361" cy="2031163"/>
              <a:chOff x="8230548" y="115328"/>
              <a:chExt cx="3746810" cy="1739590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E26DD21-E06F-A98F-22A4-48C5D6796141}"/>
                  </a:ext>
                </a:extLst>
              </p:cNvPr>
              <p:cNvSpPr/>
              <p:nvPr/>
            </p:nvSpPr>
            <p:spPr>
              <a:xfrm>
                <a:off x="8230548" y="115328"/>
                <a:ext cx="3746810" cy="1739590"/>
              </a:xfrm>
              <a:prstGeom prst="roundRect">
                <a:avLst>
                  <a:gd name="adj" fmla="val 576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8727004-877C-3126-6F9F-3084429AC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5356" y="240919"/>
                <a:ext cx="3637194" cy="1488409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2B62BD-A7F6-434C-AAC6-D7238F6F6E68}"/>
                </a:ext>
              </a:extLst>
            </p:cNvPr>
            <p:cNvSpPr txBox="1"/>
            <p:nvPr/>
          </p:nvSpPr>
          <p:spPr>
            <a:xfrm>
              <a:off x="483007" y="2551837"/>
              <a:ext cx="620947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solidFill>
                    <a:srgbClr val="FFF963"/>
                  </a:solidFill>
                </a:rPr>
                <a:t>implementation flexibility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2EBF005-3B6D-CB9E-EF50-2FBED5E83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31" y="4452803"/>
            <a:ext cx="2716876" cy="2031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507345-BDFF-1F8B-59DA-42CD8C4B7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55" y="280651"/>
            <a:ext cx="3794228" cy="21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6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66DDF6F-7D27-9EC7-4924-5F41AD1933B3}"/>
              </a:ext>
            </a:extLst>
          </p:cNvPr>
          <p:cNvSpPr/>
          <p:nvPr/>
        </p:nvSpPr>
        <p:spPr>
          <a:xfrm>
            <a:off x="2629001" y="4262722"/>
            <a:ext cx="625802" cy="625802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B7405E-9900-1783-BDC6-55EA36E3E000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0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9C7B95-BB4F-5929-481E-ED5EB19C2C35}"/>
              </a:ext>
            </a:extLst>
          </p:cNvPr>
          <p:cNvCxnSpPr>
            <a:cxnSpLocks/>
          </p:cNvCxnSpPr>
          <p:nvPr/>
        </p:nvCxnSpPr>
        <p:spPr>
          <a:xfrm>
            <a:off x="3254803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E39A1-4946-61BE-2115-3645F82A4C94}"/>
              </a:ext>
            </a:extLst>
          </p:cNvPr>
          <p:cNvSpPr/>
          <p:nvPr/>
        </p:nvSpPr>
        <p:spPr>
          <a:xfrm>
            <a:off x="5883804" y="4262722"/>
            <a:ext cx="625802" cy="625802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1E47D-8354-3BB6-88FB-DF53A0ED7F34}"/>
              </a:ext>
            </a:extLst>
          </p:cNvPr>
          <p:cNvSpPr txBox="1"/>
          <p:nvPr/>
        </p:nvSpPr>
        <p:spPr>
          <a:xfrm>
            <a:off x="2112260" y="5013125"/>
            <a:ext cx="165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ADBF22-32E7-BB7A-E411-73BC1FA8DB63}"/>
              </a:ext>
            </a:extLst>
          </p:cNvPr>
          <p:cNvSpPr txBox="1"/>
          <p:nvPr/>
        </p:nvSpPr>
        <p:spPr>
          <a:xfrm>
            <a:off x="5367063" y="5029428"/>
            <a:ext cx="165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22AB9-0859-A465-013E-4BD3EAD8E7F9}"/>
              </a:ext>
            </a:extLst>
          </p:cNvPr>
          <p:cNvSpPr txBox="1"/>
          <p:nvPr/>
        </p:nvSpPr>
        <p:spPr>
          <a:xfrm rot="19800000">
            <a:off x="5193323" y="2408249"/>
            <a:ext cx="500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F963"/>
                </a:solidFill>
              </a:rPr>
              <a:t>D2.5 demonstrator</a:t>
            </a:r>
          </a:p>
        </p:txBody>
      </p:sp>
    </p:spTree>
    <p:extLst>
      <p:ext uri="{BB962C8B-B14F-4D97-AF65-F5344CB8AC3E}">
        <p14:creationId xmlns:p14="http://schemas.microsoft.com/office/powerpoint/2010/main" val="402699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</p:bld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6A80A4-FF15-4BC2-BF3F-ED0182E505C0}"/>
              </a:ext>
            </a:extLst>
          </p:cNvPr>
          <p:cNvGrpSpPr/>
          <p:nvPr/>
        </p:nvGrpSpPr>
        <p:grpSpPr>
          <a:xfrm>
            <a:off x="5513576" y="651064"/>
            <a:ext cx="5609994" cy="1858740"/>
            <a:chOff x="5046264" y="1072015"/>
            <a:chExt cx="4501734" cy="2019892"/>
          </a:xfrm>
        </p:grpSpPr>
        <p:sp>
          <p:nvSpPr>
            <p:cNvPr id="4" name="Rounded Rectangular Callout 5">
              <a:extLst>
                <a:ext uri="{FF2B5EF4-FFF2-40B4-BE49-F238E27FC236}">
                  <a16:creationId xmlns:a16="http://schemas.microsoft.com/office/drawing/2014/main" id="{DA5DF1CD-A569-4EE3-BAC1-10E4C7AA6789}"/>
                </a:ext>
              </a:extLst>
            </p:cNvPr>
            <p:cNvSpPr/>
            <p:nvPr/>
          </p:nvSpPr>
          <p:spPr>
            <a:xfrm>
              <a:off x="5046264" y="1072015"/>
              <a:ext cx="4322183" cy="2019892"/>
            </a:xfrm>
            <a:prstGeom prst="wedgeRoundRectCallout">
              <a:avLst>
                <a:gd name="adj1" fmla="val 60563"/>
                <a:gd name="adj2" fmla="val -34274"/>
                <a:gd name="adj3" fmla="val 16667"/>
              </a:avLst>
            </a:prstGeom>
            <a:solidFill>
              <a:srgbClr val="819AC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A9E3BE-AA90-4E4C-AFEF-4C0E4730D710}"/>
                </a:ext>
              </a:extLst>
            </p:cNvPr>
            <p:cNvSpPr txBox="1"/>
            <p:nvPr/>
          </p:nvSpPr>
          <p:spPr>
            <a:xfrm>
              <a:off x="5225815" y="1204928"/>
              <a:ext cx="4322183" cy="170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I want to find skilled contributors for my project</a:t>
              </a:r>
              <a:endParaRPr lang="en-GB" sz="3200" dirty="0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C4C42B-2224-46AA-A039-2E55F1A1446F}"/>
              </a:ext>
            </a:extLst>
          </p:cNvPr>
          <p:cNvGrpSpPr/>
          <p:nvPr/>
        </p:nvGrpSpPr>
        <p:grpSpPr>
          <a:xfrm>
            <a:off x="895748" y="3047940"/>
            <a:ext cx="4882258" cy="2019892"/>
            <a:chOff x="5046264" y="1072015"/>
            <a:chExt cx="4455311" cy="2019892"/>
          </a:xfrm>
        </p:grpSpPr>
        <p:sp>
          <p:nvSpPr>
            <p:cNvPr id="7" name="Rounded Rectangular Callout 5">
              <a:extLst>
                <a:ext uri="{FF2B5EF4-FFF2-40B4-BE49-F238E27FC236}">
                  <a16:creationId xmlns:a16="http://schemas.microsoft.com/office/drawing/2014/main" id="{C6457501-AADB-409B-A35A-CABDD1E2C0B5}"/>
                </a:ext>
              </a:extLst>
            </p:cNvPr>
            <p:cNvSpPr/>
            <p:nvPr/>
          </p:nvSpPr>
          <p:spPr>
            <a:xfrm>
              <a:off x="5046264" y="1072015"/>
              <a:ext cx="4322183" cy="2019892"/>
            </a:xfrm>
            <a:prstGeom prst="wedgeRoundRectCallout">
              <a:avLst>
                <a:gd name="adj1" fmla="val -65128"/>
                <a:gd name="adj2" fmla="val -16965"/>
                <a:gd name="adj3" fmla="val 16667"/>
              </a:avLst>
            </a:prstGeom>
            <a:solidFill>
              <a:srgbClr val="EDEDE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355893-114D-4D21-9AA9-444B6F62424C}"/>
                </a:ext>
              </a:extLst>
            </p:cNvPr>
            <p:cNvSpPr txBox="1"/>
            <p:nvPr/>
          </p:nvSpPr>
          <p:spPr>
            <a:xfrm>
              <a:off x="5179392" y="1288121"/>
              <a:ext cx="43221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What’s a good project for me to contribute to?</a:t>
              </a:r>
              <a:endParaRPr lang="en-GB" sz="3200" dirty="0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ABB2C8B-0C41-47A5-A04A-8CD8D59C6219}"/>
              </a:ext>
            </a:extLst>
          </p:cNvPr>
          <p:cNvGrpSpPr/>
          <p:nvPr/>
        </p:nvGrpSpPr>
        <p:grpSpPr>
          <a:xfrm>
            <a:off x="6180539" y="3674327"/>
            <a:ext cx="5115713" cy="2019892"/>
            <a:chOff x="5046264" y="1072015"/>
            <a:chExt cx="4414607" cy="2019892"/>
          </a:xfrm>
        </p:grpSpPr>
        <p:sp>
          <p:nvSpPr>
            <p:cNvPr id="10" name="Rounded Rectangular Callout 5">
              <a:extLst>
                <a:ext uri="{FF2B5EF4-FFF2-40B4-BE49-F238E27FC236}">
                  <a16:creationId xmlns:a16="http://schemas.microsoft.com/office/drawing/2014/main" id="{E64F0C70-5917-40C0-9F30-8F8B31BD09AA}"/>
                </a:ext>
              </a:extLst>
            </p:cNvPr>
            <p:cNvSpPr/>
            <p:nvPr/>
          </p:nvSpPr>
          <p:spPr>
            <a:xfrm>
              <a:off x="5046264" y="1072015"/>
              <a:ext cx="4322183" cy="2019892"/>
            </a:xfrm>
            <a:prstGeom prst="wedgeRoundRectCallout">
              <a:avLst>
                <a:gd name="adj1" fmla="val 64297"/>
                <a:gd name="adj2" fmla="val 42285"/>
                <a:gd name="adj3" fmla="val 16667"/>
              </a:avLst>
            </a:prstGeom>
            <a:solidFill>
              <a:srgbClr val="FFF96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EE6202-EA67-4778-AD9A-0F5BBC896ABF}"/>
                </a:ext>
              </a:extLst>
            </p:cNvPr>
            <p:cNvSpPr txBox="1"/>
            <p:nvPr/>
          </p:nvSpPr>
          <p:spPr>
            <a:xfrm>
              <a:off x="5138688" y="1288121"/>
              <a:ext cx="43221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Does the future of our project rely on one person?</a:t>
              </a:r>
              <a:endParaRPr lang="en-GB" sz="3200" dirty="0">
                <a:solidFill>
                  <a:schemeClr val="bg1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127079-ABFC-44A6-95F3-50DC46B66BF8}"/>
              </a:ext>
            </a:extLst>
          </p:cNvPr>
          <p:cNvSpPr txBox="1"/>
          <p:nvPr/>
        </p:nvSpPr>
        <p:spPr>
          <a:xfrm>
            <a:off x="777203" y="651064"/>
            <a:ext cx="382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for example…</a:t>
            </a:r>
            <a:endParaRPr lang="en-GB" sz="3600" b="1" dirty="0">
              <a:latin typeface="Source Code Pro Semibold" panose="020B0609030403020204" pitchFamily="49" charset="0"/>
              <a:ea typeface="Source Code Pro Semibold" panose="020B0609030403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1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shboard survey">
            <a:hlinkClick r:id="" action="ppaction://media"/>
            <a:extLst>
              <a:ext uri="{FF2B5EF4-FFF2-40B4-BE49-F238E27FC236}">
                <a16:creationId xmlns:a16="http://schemas.microsoft.com/office/drawing/2014/main" id="{87F9006F-75D8-3BA6-4341-3DCD6573E1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0" end="77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FC9B47-A490-CCD1-F5DB-DAA144087F04}"/>
              </a:ext>
            </a:extLst>
          </p:cNvPr>
          <p:cNvSpPr/>
          <p:nvPr/>
        </p:nvSpPr>
        <p:spPr>
          <a:xfrm>
            <a:off x="7069873" y="3044283"/>
            <a:ext cx="5019907" cy="3696910"/>
          </a:xfrm>
          <a:prstGeom prst="roundRect">
            <a:avLst>
              <a:gd name="adj" fmla="val 11026"/>
            </a:avLst>
          </a:prstGeom>
          <a:solidFill>
            <a:srgbClr val="FFF96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8200C-7B5E-05DD-EBEF-49CF14534A2E}"/>
              </a:ext>
            </a:extLst>
          </p:cNvPr>
          <p:cNvSpPr txBox="1"/>
          <p:nvPr/>
        </p:nvSpPr>
        <p:spPr>
          <a:xfrm>
            <a:off x="7004360" y="3429000"/>
            <a:ext cx="51509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Wikifactory user survey to prioritise development</a:t>
            </a:r>
          </a:p>
        </p:txBody>
      </p:sp>
    </p:spTree>
    <p:extLst>
      <p:ext uri="{BB962C8B-B14F-4D97-AF65-F5344CB8AC3E}">
        <p14:creationId xmlns:p14="http://schemas.microsoft.com/office/powerpoint/2010/main" val="154699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081E255-0DA1-402F-7E94-3D7FF01C80B5}"/>
              </a:ext>
            </a:extLst>
          </p:cNvPr>
          <p:cNvGrpSpPr/>
          <p:nvPr/>
        </p:nvGrpSpPr>
        <p:grpSpPr>
          <a:xfrm>
            <a:off x="3108960" y="-1"/>
            <a:ext cx="10265664" cy="5659276"/>
            <a:chOff x="963168" y="0"/>
            <a:chExt cx="10265664" cy="56592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63BEC7-23D1-75FC-1719-DCD9834F5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168" y="0"/>
              <a:ext cx="10265664" cy="56592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DCF860-770F-9D5D-E788-3E6E9632432B}"/>
                </a:ext>
              </a:extLst>
            </p:cNvPr>
            <p:cNvSpPr/>
            <p:nvPr/>
          </p:nvSpPr>
          <p:spPr>
            <a:xfrm>
              <a:off x="5607050" y="5175250"/>
              <a:ext cx="1047750" cy="298450"/>
            </a:xfrm>
            <a:prstGeom prst="rect">
              <a:avLst/>
            </a:prstGeom>
            <a:gradFill flip="none" rotWithShape="1">
              <a:gsLst>
                <a:gs pos="0%">
                  <a:srgbClr val="FBFBFB"/>
                </a:gs>
                <a:gs pos="100%">
                  <a:srgbClr val="FFFFF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822D632-DC35-B954-C8D3-2CA8B9C5F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7" y="4584192"/>
            <a:ext cx="3479723" cy="1761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657078-4226-E078-5640-BDA2B6AA2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792" y="4915071"/>
            <a:ext cx="3637194" cy="148840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0496B8-C1AD-264E-9510-DBECC739501F}"/>
              </a:ext>
            </a:extLst>
          </p:cNvPr>
          <p:cNvSpPr/>
          <p:nvPr/>
        </p:nvSpPr>
        <p:spPr>
          <a:xfrm>
            <a:off x="4547591" y="5027224"/>
            <a:ext cx="3479723" cy="1285691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C98A96-015C-D51F-23E4-4D82C8459E40}"/>
              </a:ext>
            </a:extLst>
          </p:cNvPr>
          <p:cNvSpPr/>
          <p:nvPr/>
        </p:nvSpPr>
        <p:spPr>
          <a:xfrm>
            <a:off x="8320957" y="5059680"/>
            <a:ext cx="3479723" cy="1285691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670CF9-8D04-7193-97B4-9A2C359E6D93}"/>
              </a:ext>
            </a:extLst>
          </p:cNvPr>
          <p:cNvSpPr txBox="1"/>
          <p:nvPr/>
        </p:nvSpPr>
        <p:spPr>
          <a:xfrm>
            <a:off x="134112" y="1359450"/>
            <a:ext cx="4414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What indicators to show on a Wikifactory project?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25F7F1-9310-ECDB-3B9E-A3288092EF58}"/>
              </a:ext>
            </a:extLst>
          </p:cNvPr>
          <p:cNvSpPr txBox="1"/>
          <p:nvPr/>
        </p:nvSpPr>
        <p:spPr>
          <a:xfrm>
            <a:off x="479799" y="790740"/>
            <a:ext cx="34797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</a:rPr>
              <a:t>Implemented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mid-2022</a:t>
            </a:r>
          </a:p>
          <a:p>
            <a:pPr algn="ctr"/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</a:rPr>
              <a:t>More in future steps…</a:t>
            </a:r>
          </a:p>
        </p:txBody>
      </p:sp>
    </p:spTree>
    <p:extLst>
      <p:ext uri="{BB962C8B-B14F-4D97-AF65-F5344CB8AC3E}">
        <p14:creationId xmlns:p14="http://schemas.microsoft.com/office/powerpoint/2010/main" val="36509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/>
    </p:bldLst>
  </p:timing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66DDF6F-7D27-9EC7-4924-5F41AD1933B3}"/>
              </a:ext>
            </a:extLst>
          </p:cNvPr>
          <p:cNvSpPr/>
          <p:nvPr/>
        </p:nvSpPr>
        <p:spPr>
          <a:xfrm>
            <a:off x="2629001" y="4262722"/>
            <a:ext cx="625802" cy="625802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B7405E-9900-1783-BDC6-55EA36E3E000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0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9C7B95-BB4F-5929-481E-ED5EB19C2C35}"/>
              </a:ext>
            </a:extLst>
          </p:cNvPr>
          <p:cNvCxnSpPr>
            <a:cxnSpLocks/>
          </p:cNvCxnSpPr>
          <p:nvPr/>
        </p:nvCxnSpPr>
        <p:spPr>
          <a:xfrm>
            <a:off x="3254803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E39A1-4946-61BE-2115-3645F82A4C94}"/>
              </a:ext>
            </a:extLst>
          </p:cNvPr>
          <p:cNvSpPr/>
          <p:nvPr/>
        </p:nvSpPr>
        <p:spPr>
          <a:xfrm>
            <a:off x="5883804" y="4262722"/>
            <a:ext cx="625802" cy="625802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66201-4CD4-A097-E7B0-BD4D32DCD1C0}"/>
              </a:ext>
            </a:extLst>
          </p:cNvPr>
          <p:cNvCxnSpPr>
            <a:cxnSpLocks/>
          </p:cNvCxnSpPr>
          <p:nvPr/>
        </p:nvCxnSpPr>
        <p:spPr>
          <a:xfrm>
            <a:off x="6509606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F1E47D-8354-3BB6-88FB-DF53A0ED7F34}"/>
              </a:ext>
            </a:extLst>
          </p:cNvPr>
          <p:cNvSpPr txBox="1"/>
          <p:nvPr/>
        </p:nvSpPr>
        <p:spPr>
          <a:xfrm>
            <a:off x="2112260" y="5013125"/>
            <a:ext cx="165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ADBF22-32E7-BB7A-E411-73BC1FA8DB63}"/>
              </a:ext>
            </a:extLst>
          </p:cNvPr>
          <p:cNvSpPr txBox="1"/>
          <p:nvPr/>
        </p:nvSpPr>
        <p:spPr>
          <a:xfrm>
            <a:off x="5367063" y="5029428"/>
            <a:ext cx="165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22AB9-0859-A465-013E-4BD3EAD8E7F9}"/>
              </a:ext>
            </a:extLst>
          </p:cNvPr>
          <p:cNvSpPr txBox="1"/>
          <p:nvPr/>
        </p:nvSpPr>
        <p:spPr>
          <a:xfrm rot="19800000">
            <a:off x="5193323" y="2408249"/>
            <a:ext cx="500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F963"/>
                </a:solidFill>
              </a:rPr>
              <a:t>D2.5 demonstrator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89B97E-DC7B-61FC-E2A7-6116C1A7BB1D}"/>
              </a:ext>
            </a:extLst>
          </p:cNvPr>
          <p:cNvGrpSpPr/>
          <p:nvPr/>
        </p:nvGrpSpPr>
        <p:grpSpPr>
          <a:xfrm>
            <a:off x="220195" y="188154"/>
            <a:ext cx="5146867" cy="3393379"/>
            <a:chOff x="4812885" y="801603"/>
            <a:chExt cx="4322183" cy="2019892"/>
          </a:xfrm>
        </p:grpSpPr>
        <p:sp>
          <p:nvSpPr>
            <p:cNvPr id="17" name="Rounded Rectangular Callout 5">
              <a:extLst>
                <a:ext uri="{FF2B5EF4-FFF2-40B4-BE49-F238E27FC236}">
                  <a16:creationId xmlns:a16="http://schemas.microsoft.com/office/drawing/2014/main" id="{9EC1F26F-2289-5035-D44F-DF1BF451A016}"/>
                </a:ext>
              </a:extLst>
            </p:cNvPr>
            <p:cNvSpPr/>
            <p:nvPr/>
          </p:nvSpPr>
          <p:spPr>
            <a:xfrm>
              <a:off x="4812885" y="801603"/>
              <a:ext cx="4322183" cy="2019892"/>
            </a:xfrm>
            <a:prstGeom prst="wedgeRoundRectCallout">
              <a:avLst>
                <a:gd name="adj1" fmla="val 61341"/>
                <a:gd name="adj2" fmla="val 47535"/>
                <a:gd name="adj3" fmla="val 16667"/>
              </a:avLst>
            </a:prstGeom>
            <a:solidFill>
              <a:srgbClr val="FFF96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23FFD2-C1FB-10F8-CA92-F9974078D2C1}"/>
                </a:ext>
              </a:extLst>
            </p:cNvPr>
            <p:cNvSpPr txBox="1"/>
            <p:nvPr/>
          </p:nvSpPr>
          <p:spPr>
            <a:xfrm>
              <a:off x="4986569" y="898001"/>
              <a:ext cx="4148499" cy="1813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1. Add indicators to </a:t>
              </a:r>
              <a:r>
                <a:rPr lang="en-GB" sz="3200" dirty="0" err="1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Wikifactory</a:t>
              </a:r>
              <a:r>
                <a:rPr lang="en-GB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 </a:t>
              </a:r>
              <a:br>
                <a:rPr lang="en-GB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</a:br>
              <a:r>
                <a:rPr lang="en-GB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2. Demonstrated cross-platform use</a:t>
              </a:r>
            </a:p>
            <a:p>
              <a:r>
                <a:rPr lang="en-GB" sz="3200" dirty="0">
                  <a:solidFill>
                    <a:schemeClr val="bg1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3. Projects can also self-host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25C386-4413-DC58-7B33-002F07309134}"/>
              </a:ext>
            </a:extLst>
          </p:cNvPr>
          <p:cNvSpPr txBox="1"/>
          <p:nvPr/>
        </p:nvSpPr>
        <p:spPr>
          <a:xfrm>
            <a:off x="7824106" y="5042118"/>
            <a:ext cx="4257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Continued stepwise development by Wikifactory beyond OPENNEXT</a:t>
            </a:r>
          </a:p>
        </p:txBody>
      </p:sp>
    </p:spTree>
    <p:extLst>
      <p:ext uri="{BB962C8B-B14F-4D97-AF65-F5344CB8AC3E}">
        <p14:creationId xmlns:p14="http://schemas.microsoft.com/office/powerpoint/2010/main" val="49536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90E307-A0EE-4E12-9478-610FBF87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EF031-B1BC-48CF-A4AD-8C3AF173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4166" y="1454662"/>
            <a:ext cx="8966389" cy="1148607"/>
          </a:xfrm>
        </p:spPr>
        <p:txBody>
          <a:bodyPr>
            <a:normAutofit fontScale="92.5%"/>
          </a:bodyPr>
          <a:lstStyle/>
          <a:p>
            <a:r>
              <a:rPr lang="en-GB" dirty="0"/>
              <a:t>opennext.eu</a:t>
            </a:r>
            <a:br>
              <a:rPr lang="en-GB" dirty="0"/>
            </a:br>
            <a:r>
              <a:rPr lang="en-GB" dirty="0"/>
              <a:t>github.com/OPEN-NEXT/wp2.2_dev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F259A6-7722-422D-8B76-4B7D6D00640C}"/>
              </a:ext>
            </a:extLst>
          </p:cNvPr>
          <p:cNvGrpSpPr/>
          <p:nvPr/>
        </p:nvGrpSpPr>
        <p:grpSpPr>
          <a:xfrm>
            <a:off x="844550" y="1585830"/>
            <a:ext cx="885024" cy="997368"/>
            <a:chOff x="844550" y="4740702"/>
            <a:chExt cx="885024" cy="997368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3EFC0063-E3FA-4820-AE3C-FEC8E7986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550" y="4740702"/>
              <a:ext cx="885024" cy="886272"/>
            </a:xfrm>
            <a:custGeom>
              <a:avLst/>
              <a:gdLst>
                <a:gd name="T0" fmla="*/ 0 w 1063"/>
                <a:gd name="T1" fmla="*/ 531 h 1063"/>
                <a:gd name="T2" fmla="*/ 489 w 1063"/>
                <a:gd name="T3" fmla="*/ 1010 h 1063"/>
                <a:gd name="T4" fmla="*/ 394 w 1063"/>
                <a:gd name="T5" fmla="*/ 863 h 1063"/>
                <a:gd name="T6" fmla="*/ 470 w 1063"/>
                <a:gd name="T7" fmla="*/ 819 h 1063"/>
                <a:gd name="T8" fmla="*/ 349 w 1063"/>
                <a:gd name="T9" fmla="*/ 739 h 1063"/>
                <a:gd name="T10" fmla="*/ 448 w 1063"/>
                <a:gd name="T11" fmla="*/ 573 h 1063"/>
                <a:gd name="T12" fmla="*/ 326 w 1063"/>
                <a:gd name="T13" fmla="*/ 493 h 1063"/>
                <a:gd name="T14" fmla="*/ 491 w 1063"/>
                <a:gd name="T15" fmla="*/ 326 h 1063"/>
                <a:gd name="T16" fmla="*/ 524 w 1063"/>
                <a:gd name="T17" fmla="*/ 436 h 1063"/>
                <a:gd name="T18" fmla="*/ 570 w 1063"/>
                <a:gd name="T19" fmla="*/ 326 h 1063"/>
                <a:gd name="T20" fmla="*/ 735 w 1063"/>
                <a:gd name="T21" fmla="*/ 493 h 1063"/>
                <a:gd name="T22" fmla="*/ 829 w 1063"/>
                <a:gd name="T23" fmla="*/ 573 h 1063"/>
                <a:gd name="T24" fmla="*/ 956 w 1063"/>
                <a:gd name="T25" fmla="*/ 678 h 1063"/>
                <a:gd name="T26" fmla="*/ 1021 w 1063"/>
                <a:gd name="T27" fmla="*/ 731 h 1063"/>
                <a:gd name="T28" fmla="*/ 531 w 1063"/>
                <a:gd name="T29" fmla="*/ 0 h 1063"/>
                <a:gd name="T30" fmla="*/ 266 w 1063"/>
                <a:gd name="T31" fmla="*/ 325 h 1063"/>
                <a:gd name="T32" fmla="*/ 81 w 1063"/>
                <a:gd name="T33" fmla="*/ 491 h 1063"/>
                <a:gd name="T34" fmla="*/ 129 w 1063"/>
                <a:gd name="T35" fmla="*/ 738 h 1063"/>
                <a:gd name="T36" fmla="*/ 246 w 1063"/>
                <a:gd name="T37" fmla="*/ 571 h 1063"/>
                <a:gd name="T38" fmla="*/ 129 w 1063"/>
                <a:gd name="T39" fmla="*/ 738 h 1063"/>
                <a:gd name="T40" fmla="*/ 181 w 1063"/>
                <a:gd name="T41" fmla="*/ 816 h 1063"/>
                <a:gd name="T42" fmla="*/ 350 w 1063"/>
                <a:gd name="T43" fmla="*/ 945 h 1063"/>
                <a:gd name="T44" fmla="*/ 181 w 1063"/>
                <a:gd name="T45" fmla="*/ 246 h 1063"/>
                <a:gd name="T46" fmla="*/ 289 w 1063"/>
                <a:gd name="T47" fmla="*/ 246 h 1063"/>
                <a:gd name="T48" fmla="*/ 374 w 1063"/>
                <a:gd name="T49" fmla="*/ 246 h 1063"/>
                <a:gd name="T50" fmla="*/ 493 w 1063"/>
                <a:gd name="T51" fmla="*/ 90 h 1063"/>
                <a:gd name="T52" fmla="*/ 491 w 1063"/>
                <a:gd name="T53" fmla="*/ 246 h 1063"/>
                <a:gd name="T54" fmla="*/ 571 w 1063"/>
                <a:gd name="T55" fmla="*/ 90 h 1063"/>
                <a:gd name="T56" fmla="*/ 690 w 1063"/>
                <a:gd name="T57" fmla="*/ 246 h 1063"/>
                <a:gd name="T58" fmla="*/ 713 w 1063"/>
                <a:gd name="T59" fmla="*/ 117 h 1063"/>
                <a:gd name="T60" fmla="*/ 774 w 1063"/>
                <a:gd name="T61" fmla="*/ 246 h 1063"/>
                <a:gd name="T62" fmla="*/ 816 w 1063"/>
                <a:gd name="T63" fmla="*/ 491 h 1063"/>
                <a:gd name="T64" fmla="*/ 932 w 1063"/>
                <a:gd name="T65" fmla="*/ 325 h 1063"/>
                <a:gd name="T66" fmla="*/ 816 w 1063"/>
                <a:gd name="T67" fmla="*/ 491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3" h="1063">
                  <a:moveTo>
                    <a:pt x="531" y="0"/>
                  </a:moveTo>
                  <a:cubicBezTo>
                    <a:pt x="239" y="0"/>
                    <a:pt x="0" y="239"/>
                    <a:pt x="0" y="531"/>
                  </a:cubicBezTo>
                  <a:cubicBezTo>
                    <a:pt x="0" y="815"/>
                    <a:pt x="224" y="1047"/>
                    <a:pt x="504" y="1063"/>
                  </a:cubicBezTo>
                  <a:cubicBezTo>
                    <a:pt x="496" y="1046"/>
                    <a:pt x="490" y="1029"/>
                    <a:pt x="489" y="1010"/>
                  </a:cubicBezTo>
                  <a:lnTo>
                    <a:pt x="485" y="971"/>
                  </a:lnTo>
                  <a:cubicBezTo>
                    <a:pt x="451" y="953"/>
                    <a:pt x="420" y="915"/>
                    <a:pt x="394" y="863"/>
                  </a:cubicBezTo>
                  <a:cubicBezTo>
                    <a:pt x="386" y="849"/>
                    <a:pt x="380" y="834"/>
                    <a:pt x="374" y="819"/>
                  </a:cubicBezTo>
                  <a:lnTo>
                    <a:pt x="470" y="819"/>
                  </a:lnTo>
                  <a:lnTo>
                    <a:pt x="463" y="739"/>
                  </a:lnTo>
                  <a:lnTo>
                    <a:pt x="349" y="739"/>
                  </a:lnTo>
                  <a:cubicBezTo>
                    <a:pt x="336" y="688"/>
                    <a:pt x="329" y="631"/>
                    <a:pt x="326" y="573"/>
                  </a:cubicBezTo>
                  <a:lnTo>
                    <a:pt x="448" y="573"/>
                  </a:lnTo>
                  <a:cubicBezTo>
                    <a:pt x="446" y="544"/>
                    <a:pt x="454" y="516"/>
                    <a:pt x="466" y="493"/>
                  </a:cubicBezTo>
                  <a:lnTo>
                    <a:pt x="326" y="493"/>
                  </a:lnTo>
                  <a:cubicBezTo>
                    <a:pt x="329" y="434"/>
                    <a:pt x="336" y="378"/>
                    <a:pt x="349" y="326"/>
                  </a:cubicBezTo>
                  <a:lnTo>
                    <a:pt x="491" y="326"/>
                  </a:lnTo>
                  <a:lnTo>
                    <a:pt x="491" y="460"/>
                  </a:lnTo>
                  <a:cubicBezTo>
                    <a:pt x="501" y="451"/>
                    <a:pt x="511" y="443"/>
                    <a:pt x="524" y="436"/>
                  </a:cubicBezTo>
                  <a:cubicBezTo>
                    <a:pt x="539" y="429"/>
                    <a:pt x="554" y="424"/>
                    <a:pt x="570" y="421"/>
                  </a:cubicBezTo>
                  <a:lnTo>
                    <a:pt x="570" y="326"/>
                  </a:lnTo>
                  <a:lnTo>
                    <a:pt x="713" y="326"/>
                  </a:lnTo>
                  <a:cubicBezTo>
                    <a:pt x="725" y="378"/>
                    <a:pt x="733" y="434"/>
                    <a:pt x="735" y="493"/>
                  </a:cubicBezTo>
                  <a:lnTo>
                    <a:pt x="732" y="493"/>
                  </a:lnTo>
                  <a:lnTo>
                    <a:pt x="829" y="573"/>
                  </a:lnTo>
                  <a:lnTo>
                    <a:pt x="979" y="573"/>
                  </a:lnTo>
                  <a:cubicBezTo>
                    <a:pt x="975" y="609"/>
                    <a:pt x="967" y="644"/>
                    <a:pt x="956" y="678"/>
                  </a:cubicBezTo>
                  <a:lnTo>
                    <a:pt x="1017" y="728"/>
                  </a:lnTo>
                  <a:lnTo>
                    <a:pt x="1021" y="731"/>
                  </a:lnTo>
                  <a:cubicBezTo>
                    <a:pt x="1046" y="670"/>
                    <a:pt x="1060" y="603"/>
                    <a:pt x="1060" y="533"/>
                  </a:cubicBezTo>
                  <a:cubicBezTo>
                    <a:pt x="1063" y="239"/>
                    <a:pt x="825" y="0"/>
                    <a:pt x="531" y="0"/>
                  </a:cubicBezTo>
                  <a:close/>
                  <a:moveTo>
                    <a:pt x="129" y="325"/>
                  </a:moveTo>
                  <a:lnTo>
                    <a:pt x="266" y="325"/>
                  </a:lnTo>
                  <a:cubicBezTo>
                    <a:pt x="255" y="376"/>
                    <a:pt x="247" y="433"/>
                    <a:pt x="245" y="491"/>
                  </a:cubicBezTo>
                  <a:lnTo>
                    <a:pt x="81" y="491"/>
                  </a:lnTo>
                  <a:cubicBezTo>
                    <a:pt x="86" y="432"/>
                    <a:pt x="104" y="376"/>
                    <a:pt x="129" y="325"/>
                  </a:cubicBezTo>
                  <a:close/>
                  <a:moveTo>
                    <a:pt x="129" y="738"/>
                  </a:moveTo>
                  <a:cubicBezTo>
                    <a:pt x="102" y="686"/>
                    <a:pt x="86" y="631"/>
                    <a:pt x="81" y="571"/>
                  </a:cubicBezTo>
                  <a:lnTo>
                    <a:pt x="246" y="571"/>
                  </a:lnTo>
                  <a:cubicBezTo>
                    <a:pt x="249" y="630"/>
                    <a:pt x="256" y="686"/>
                    <a:pt x="268" y="738"/>
                  </a:cubicBezTo>
                  <a:lnTo>
                    <a:pt x="129" y="738"/>
                  </a:lnTo>
                  <a:close/>
                  <a:moveTo>
                    <a:pt x="350" y="945"/>
                  </a:moveTo>
                  <a:cubicBezTo>
                    <a:pt x="284" y="916"/>
                    <a:pt x="226" y="871"/>
                    <a:pt x="181" y="816"/>
                  </a:cubicBezTo>
                  <a:lnTo>
                    <a:pt x="289" y="816"/>
                  </a:lnTo>
                  <a:cubicBezTo>
                    <a:pt x="305" y="866"/>
                    <a:pt x="326" y="910"/>
                    <a:pt x="350" y="945"/>
                  </a:cubicBezTo>
                  <a:close/>
                  <a:moveTo>
                    <a:pt x="289" y="246"/>
                  </a:moveTo>
                  <a:lnTo>
                    <a:pt x="181" y="246"/>
                  </a:lnTo>
                  <a:cubicBezTo>
                    <a:pt x="226" y="191"/>
                    <a:pt x="284" y="146"/>
                    <a:pt x="350" y="117"/>
                  </a:cubicBezTo>
                  <a:cubicBezTo>
                    <a:pt x="326" y="154"/>
                    <a:pt x="305" y="197"/>
                    <a:pt x="289" y="246"/>
                  </a:cubicBezTo>
                  <a:close/>
                  <a:moveTo>
                    <a:pt x="491" y="246"/>
                  </a:moveTo>
                  <a:lnTo>
                    <a:pt x="374" y="246"/>
                  </a:lnTo>
                  <a:cubicBezTo>
                    <a:pt x="380" y="231"/>
                    <a:pt x="386" y="216"/>
                    <a:pt x="394" y="202"/>
                  </a:cubicBezTo>
                  <a:cubicBezTo>
                    <a:pt x="423" y="146"/>
                    <a:pt x="456" y="107"/>
                    <a:pt x="493" y="90"/>
                  </a:cubicBezTo>
                  <a:lnTo>
                    <a:pt x="493" y="246"/>
                  </a:lnTo>
                  <a:lnTo>
                    <a:pt x="491" y="246"/>
                  </a:lnTo>
                  <a:close/>
                  <a:moveTo>
                    <a:pt x="571" y="246"/>
                  </a:moveTo>
                  <a:lnTo>
                    <a:pt x="571" y="90"/>
                  </a:lnTo>
                  <a:cubicBezTo>
                    <a:pt x="608" y="107"/>
                    <a:pt x="641" y="146"/>
                    <a:pt x="670" y="202"/>
                  </a:cubicBezTo>
                  <a:cubicBezTo>
                    <a:pt x="678" y="216"/>
                    <a:pt x="684" y="231"/>
                    <a:pt x="690" y="246"/>
                  </a:cubicBezTo>
                  <a:lnTo>
                    <a:pt x="571" y="246"/>
                  </a:lnTo>
                  <a:close/>
                  <a:moveTo>
                    <a:pt x="713" y="117"/>
                  </a:moveTo>
                  <a:cubicBezTo>
                    <a:pt x="779" y="146"/>
                    <a:pt x="836" y="191"/>
                    <a:pt x="881" y="246"/>
                  </a:cubicBezTo>
                  <a:lnTo>
                    <a:pt x="774" y="246"/>
                  </a:lnTo>
                  <a:cubicBezTo>
                    <a:pt x="758" y="197"/>
                    <a:pt x="736" y="154"/>
                    <a:pt x="713" y="117"/>
                  </a:cubicBezTo>
                  <a:close/>
                  <a:moveTo>
                    <a:pt x="816" y="491"/>
                  </a:moveTo>
                  <a:cubicBezTo>
                    <a:pt x="814" y="432"/>
                    <a:pt x="807" y="376"/>
                    <a:pt x="795" y="325"/>
                  </a:cubicBezTo>
                  <a:lnTo>
                    <a:pt x="932" y="325"/>
                  </a:lnTo>
                  <a:cubicBezTo>
                    <a:pt x="959" y="376"/>
                    <a:pt x="975" y="431"/>
                    <a:pt x="980" y="491"/>
                  </a:cubicBezTo>
                  <a:lnTo>
                    <a:pt x="816" y="491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62DAA209-C808-4898-B4E3-545F3A6C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445" y="5151383"/>
              <a:ext cx="403192" cy="586687"/>
            </a:xfrm>
            <a:custGeom>
              <a:avLst/>
              <a:gdLst>
                <a:gd name="T0" fmla="*/ 445 w 485"/>
                <a:gd name="T1" fmla="*/ 296 h 704"/>
                <a:gd name="T2" fmla="*/ 111 w 485"/>
                <a:gd name="T3" fmla="*/ 21 h 704"/>
                <a:gd name="T4" fmla="*/ 38 w 485"/>
                <a:gd name="T5" fmla="*/ 13 h 704"/>
                <a:gd name="T6" fmla="*/ 3 w 485"/>
                <a:gd name="T7" fmla="*/ 78 h 704"/>
                <a:gd name="T8" fmla="*/ 44 w 485"/>
                <a:gd name="T9" fmla="*/ 509 h 704"/>
                <a:gd name="T10" fmla="*/ 150 w 485"/>
                <a:gd name="T11" fmla="*/ 557 h 704"/>
                <a:gd name="T12" fmla="*/ 224 w 485"/>
                <a:gd name="T13" fmla="*/ 503 h 704"/>
                <a:gd name="T14" fmla="*/ 308 w 485"/>
                <a:gd name="T15" fmla="*/ 659 h 704"/>
                <a:gd name="T16" fmla="*/ 398 w 485"/>
                <a:gd name="T17" fmla="*/ 687 h 704"/>
                <a:gd name="T18" fmla="*/ 425 w 485"/>
                <a:gd name="T19" fmla="*/ 597 h 704"/>
                <a:gd name="T20" fmla="*/ 341 w 485"/>
                <a:gd name="T21" fmla="*/ 440 h 704"/>
                <a:gd name="T22" fmla="*/ 428 w 485"/>
                <a:gd name="T23" fmla="*/ 409 h 704"/>
                <a:gd name="T24" fmla="*/ 445 w 485"/>
                <a:gd name="T25" fmla="*/ 29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5" h="704">
                  <a:moveTo>
                    <a:pt x="445" y="296"/>
                  </a:moveTo>
                  <a:lnTo>
                    <a:pt x="111" y="21"/>
                  </a:lnTo>
                  <a:cubicBezTo>
                    <a:pt x="90" y="3"/>
                    <a:pt x="61" y="0"/>
                    <a:pt x="38" y="13"/>
                  </a:cubicBezTo>
                  <a:cubicBezTo>
                    <a:pt x="14" y="25"/>
                    <a:pt x="0" y="52"/>
                    <a:pt x="3" y="78"/>
                  </a:cubicBezTo>
                  <a:lnTo>
                    <a:pt x="44" y="509"/>
                  </a:lnTo>
                  <a:cubicBezTo>
                    <a:pt x="49" y="560"/>
                    <a:pt x="108" y="588"/>
                    <a:pt x="150" y="557"/>
                  </a:cubicBezTo>
                  <a:lnTo>
                    <a:pt x="224" y="503"/>
                  </a:lnTo>
                  <a:lnTo>
                    <a:pt x="308" y="659"/>
                  </a:lnTo>
                  <a:cubicBezTo>
                    <a:pt x="325" y="692"/>
                    <a:pt x="365" y="704"/>
                    <a:pt x="398" y="687"/>
                  </a:cubicBezTo>
                  <a:cubicBezTo>
                    <a:pt x="430" y="669"/>
                    <a:pt x="443" y="629"/>
                    <a:pt x="425" y="597"/>
                  </a:cubicBezTo>
                  <a:lnTo>
                    <a:pt x="341" y="440"/>
                  </a:lnTo>
                  <a:lnTo>
                    <a:pt x="428" y="409"/>
                  </a:lnTo>
                  <a:cubicBezTo>
                    <a:pt x="474" y="393"/>
                    <a:pt x="485" y="329"/>
                    <a:pt x="445" y="29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156EEE-4E59-41DA-8F7E-D4C0D60DBDE3}"/>
              </a:ext>
            </a:extLst>
          </p:cNvPr>
          <p:cNvGrpSpPr/>
          <p:nvPr/>
        </p:nvGrpSpPr>
        <p:grpSpPr>
          <a:xfrm>
            <a:off x="8924924" y="5482357"/>
            <a:ext cx="2235803" cy="791203"/>
            <a:chOff x="9349326" y="5423409"/>
            <a:chExt cx="2412355" cy="853681"/>
          </a:xfrm>
        </p:grpSpPr>
        <p:sp>
          <p:nvSpPr>
            <p:cNvPr id="10" name="Freeform 14">
              <a:hlinkClick r:id="rId3"/>
              <a:extLst>
                <a:ext uri="{FF2B5EF4-FFF2-40B4-BE49-F238E27FC236}">
                  <a16:creationId xmlns:a16="http://schemas.microsoft.com/office/drawing/2014/main" id="{8658B169-6B3B-4AF2-8B17-39A68AB71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0311" y="5432040"/>
              <a:ext cx="2397054" cy="827396"/>
            </a:xfrm>
            <a:custGeom>
              <a:avLst/>
              <a:gdLst>
                <a:gd name="T0" fmla="*/ 26 w 1093"/>
                <a:gd name="T1" fmla="*/ 0 h 376"/>
                <a:gd name="T2" fmla="*/ 1065 w 1093"/>
                <a:gd name="T3" fmla="*/ 2 h 376"/>
                <a:gd name="T4" fmla="*/ 1093 w 1093"/>
                <a:gd name="T5" fmla="*/ 31 h 376"/>
                <a:gd name="T6" fmla="*/ 1092 w 1093"/>
                <a:gd name="T7" fmla="*/ 376 h 376"/>
                <a:gd name="T8" fmla="*/ 0 w 1093"/>
                <a:gd name="T9" fmla="*/ 376 h 376"/>
                <a:gd name="T10" fmla="*/ 0 w 1093"/>
                <a:gd name="T11" fmla="*/ 30 h 376"/>
                <a:gd name="T12" fmla="*/ 26 w 1093"/>
                <a:gd name="T1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3" h="376">
                  <a:moveTo>
                    <a:pt x="26" y="0"/>
                  </a:moveTo>
                  <a:lnTo>
                    <a:pt x="1065" y="2"/>
                  </a:lnTo>
                  <a:cubicBezTo>
                    <a:pt x="1080" y="2"/>
                    <a:pt x="1093" y="0"/>
                    <a:pt x="1093" y="31"/>
                  </a:cubicBezTo>
                  <a:lnTo>
                    <a:pt x="1092" y="376"/>
                  </a:lnTo>
                  <a:lnTo>
                    <a:pt x="0" y="376"/>
                  </a:lnTo>
                  <a:lnTo>
                    <a:pt x="0" y="30"/>
                  </a:lnTo>
                  <a:cubicBezTo>
                    <a:pt x="0" y="15"/>
                    <a:pt x="1" y="0"/>
                    <a:pt x="26" y="0"/>
                  </a:cubicBezTo>
                  <a:close/>
                </a:path>
              </a:pathLst>
            </a:custGeom>
            <a:solidFill>
              <a:srgbClr val="AAB2A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C2091948-6426-46DF-8DD6-D86B17DD59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4091" y="5511288"/>
              <a:ext cx="1914505" cy="587690"/>
            </a:xfrm>
            <a:custGeom>
              <a:avLst/>
              <a:gdLst>
                <a:gd name="T0" fmla="*/ 250 w 873"/>
                <a:gd name="T1" fmla="*/ 141 h 267"/>
                <a:gd name="T2" fmla="*/ 126 w 873"/>
                <a:gd name="T3" fmla="*/ 266 h 267"/>
                <a:gd name="T4" fmla="*/ 0 w 873"/>
                <a:gd name="T5" fmla="*/ 141 h 267"/>
                <a:gd name="T6" fmla="*/ 0 w 873"/>
                <a:gd name="T7" fmla="*/ 141 h 267"/>
                <a:gd name="T8" fmla="*/ 125 w 873"/>
                <a:gd name="T9" fmla="*/ 15 h 267"/>
                <a:gd name="T10" fmla="*/ 250 w 873"/>
                <a:gd name="T11" fmla="*/ 140 h 267"/>
                <a:gd name="T12" fmla="*/ 250 w 873"/>
                <a:gd name="T13" fmla="*/ 141 h 267"/>
                <a:gd name="T14" fmla="*/ 515 w 873"/>
                <a:gd name="T15" fmla="*/ 1 h 267"/>
                <a:gd name="T16" fmla="*/ 613 w 873"/>
                <a:gd name="T17" fmla="*/ 100 h 267"/>
                <a:gd name="T18" fmla="*/ 515 w 873"/>
                <a:gd name="T19" fmla="*/ 199 h 267"/>
                <a:gd name="T20" fmla="*/ 416 w 873"/>
                <a:gd name="T21" fmla="*/ 100 h 267"/>
                <a:gd name="T22" fmla="*/ 515 w 873"/>
                <a:gd name="T23" fmla="*/ 1 h 267"/>
                <a:gd name="T24" fmla="*/ 873 w 873"/>
                <a:gd name="T25" fmla="*/ 98 h 267"/>
                <a:gd name="T26" fmla="*/ 776 w 873"/>
                <a:gd name="T27" fmla="*/ 196 h 267"/>
                <a:gd name="T28" fmla="*/ 679 w 873"/>
                <a:gd name="T29" fmla="*/ 98 h 267"/>
                <a:gd name="T30" fmla="*/ 679 w 873"/>
                <a:gd name="T31" fmla="*/ 98 h 267"/>
                <a:gd name="T32" fmla="*/ 776 w 873"/>
                <a:gd name="T33" fmla="*/ 0 h 267"/>
                <a:gd name="T34" fmla="*/ 873 w 873"/>
                <a:gd name="T35" fmla="*/ 9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3" h="267">
                  <a:moveTo>
                    <a:pt x="250" y="141"/>
                  </a:moveTo>
                  <a:cubicBezTo>
                    <a:pt x="250" y="210"/>
                    <a:pt x="195" y="266"/>
                    <a:pt x="126" y="266"/>
                  </a:cubicBezTo>
                  <a:cubicBezTo>
                    <a:pt x="57" y="267"/>
                    <a:pt x="1" y="210"/>
                    <a:pt x="0" y="141"/>
                  </a:cubicBezTo>
                  <a:lnTo>
                    <a:pt x="0" y="141"/>
                  </a:lnTo>
                  <a:cubicBezTo>
                    <a:pt x="0" y="71"/>
                    <a:pt x="56" y="15"/>
                    <a:pt x="125" y="15"/>
                  </a:cubicBezTo>
                  <a:cubicBezTo>
                    <a:pt x="194" y="15"/>
                    <a:pt x="250" y="71"/>
                    <a:pt x="250" y="140"/>
                  </a:cubicBezTo>
                  <a:cubicBezTo>
                    <a:pt x="250" y="141"/>
                    <a:pt x="250" y="141"/>
                    <a:pt x="250" y="141"/>
                  </a:cubicBezTo>
                  <a:close/>
                  <a:moveTo>
                    <a:pt x="515" y="1"/>
                  </a:moveTo>
                  <a:cubicBezTo>
                    <a:pt x="569" y="1"/>
                    <a:pt x="613" y="46"/>
                    <a:pt x="613" y="100"/>
                  </a:cubicBezTo>
                  <a:cubicBezTo>
                    <a:pt x="613" y="155"/>
                    <a:pt x="569" y="199"/>
                    <a:pt x="515" y="199"/>
                  </a:cubicBezTo>
                  <a:cubicBezTo>
                    <a:pt x="460" y="199"/>
                    <a:pt x="416" y="155"/>
                    <a:pt x="416" y="100"/>
                  </a:cubicBezTo>
                  <a:cubicBezTo>
                    <a:pt x="416" y="46"/>
                    <a:pt x="460" y="1"/>
                    <a:pt x="515" y="1"/>
                  </a:cubicBezTo>
                  <a:close/>
                  <a:moveTo>
                    <a:pt x="873" y="98"/>
                  </a:moveTo>
                  <a:cubicBezTo>
                    <a:pt x="873" y="152"/>
                    <a:pt x="829" y="196"/>
                    <a:pt x="776" y="196"/>
                  </a:cubicBezTo>
                  <a:cubicBezTo>
                    <a:pt x="722" y="196"/>
                    <a:pt x="679" y="152"/>
                    <a:pt x="679" y="98"/>
                  </a:cubicBezTo>
                  <a:lnTo>
                    <a:pt x="679" y="98"/>
                  </a:lnTo>
                  <a:cubicBezTo>
                    <a:pt x="679" y="44"/>
                    <a:pt x="722" y="1"/>
                    <a:pt x="776" y="0"/>
                  </a:cubicBezTo>
                  <a:cubicBezTo>
                    <a:pt x="829" y="0"/>
                    <a:pt x="873" y="44"/>
                    <a:pt x="873" y="9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63FBF3F2-53AA-45BD-A204-80B1F8D84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9326" y="5423409"/>
              <a:ext cx="2412355" cy="853681"/>
            </a:xfrm>
            <a:custGeom>
              <a:avLst/>
              <a:gdLst>
                <a:gd name="T0" fmla="*/ 294 w 1100"/>
                <a:gd name="T1" fmla="*/ 282 h 388"/>
                <a:gd name="T2" fmla="*/ 48 w 1100"/>
                <a:gd name="T3" fmla="*/ 181 h 388"/>
                <a:gd name="T4" fmla="*/ 293 w 1100"/>
                <a:gd name="T5" fmla="*/ 78 h 388"/>
                <a:gd name="T6" fmla="*/ 109 w 1100"/>
                <a:gd name="T7" fmla="*/ 264 h 388"/>
                <a:gd name="T8" fmla="*/ 309 w 1100"/>
                <a:gd name="T9" fmla="*/ 181 h 388"/>
                <a:gd name="T10" fmla="*/ 109 w 1100"/>
                <a:gd name="T11" fmla="*/ 97 h 388"/>
                <a:gd name="T12" fmla="*/ 136 w 1100"/>
                <a:gd name="T13" fmla="*/ 180 h 388"/>
                <a:gd name="T14" fmla="*/ 190 w 1100"/>
                <a:gd name="T15" fmla="*/ 203 h 388"/>
                <a:gd name="T16" fmla="*/ 110 w 1100"/>
                <a:gd name="T17" fmla="*/ 181 h 388"/>
                <a:gd name="T18" fmla="*/ 190 w 1100"/>
                <a:gd name="T19" fmla="*/ 157 h 388"/>
                <a:gd name="T20" fmla="*/ 238 w 1100"/>
                <a:gd name="T21" fmla="*/ 155 h 388"/>
                <a:gd name="T22" fmla="*/ 255 w 1100"/>
                <a:gd name="T23" fmla="*/ 194 h 388"/>
                <a:gd name="T24" fmla="*/ 205 w 1100"/>
                <a:gd name="T25" fmla="*/ 213 h 388"/>
                <a:gd name="T26" fmla="*/ 235 w 1100"/>
                <a:gd name="T27" fmla="*/ 136 h 388"/>
                <a:gd name="T28" fmla="*/ 1079 w 1100"/>
                <a:gd name="T29" fmla="*/ 0 h 388"/>
                <a:gd name="T30" fmla="*/ 0 w 1100"/>
                <a:gd name="T31" fmla="*/ 383 h 388"/>
                <a:gd name="T32" fmla="*/ 1100 w 1100"/>
                <a:gd name="T33" fmla="*/ 383 h 388"/>
                <a:gd name="T34" fmla="*/ 21 w 1100"/>
                <a:gd name="T35" fmla="*/ 9 h 388"/>
                <a:gd name="T36" fmla="*/ 1091 w 1100"/>
                <a:gd name="T37" fmla="*/ 272 h 388"/>
                <a:gd name="T38" fmla="*/ 49 w 1100"/>
                <a:gd name="T39" fmla="*/ 272 h 388"/>
                <a:gd name="T40" fmla="*/ 21 w 1100"/>
                <a:gd name="T41" fmla="*/ 9 h 388"/>
                <a:gd name="T42" fmla="*/ 735 w 1100"/>
                <a:gd name="T43" fmla="*/ 138 h 388"/>
                <a:gd name="T44" fmla="*/ 917 w 1100"/>
                <a:gd name="T45" fmla="*/ 213 h 388"/>
                <a:gd name="T46" fmla="*/ 841 w 1100"/>
                <a:gd name="T47" fmla="*/ 31 h 388"/>
                <a:gd name="T48" fmla="*/ 928 w 1100"/>
                <a:gd name="T49" fmla="*/ 138 h 388"/>
                <a:gd name="T50" fmla="*/ 780 w 1100"/>
                <a:gd name="T51" fmla="*/ 200 h 388"/>
                <a:gd name="T52" fmla="*/ 841 w 1100"/>
                <a:gd name="T53" fmla="*/ 51 h 388"/>
                <a:gd name="T54" fmla="*/ 895 w 1100"/>
                <a:gd name="T55" fmla="*/ 140 h 388"/>
                <a:gd name="T56" fmla="*/ 820 w 1100"/>
                <a:gd name="T57" fmla="*/ 155 h 388"/>
                <a:gd name="T58" fmla="*/ 844 w 1100"/>
                <a:gd name="T59" fmla="*/ 104 h 388"/>
                <a:gd name="T60" fmla="*/ 807 w 1100"/>
                <a:gd name="T61" fmla="*/ 144 h 388"/>
                <a:gd name="T62" fmla="*/ 609 w 1100"/>
                <a:gd name="T63" fmla="*/ 112 h 388"/>
                <a:gd name="T64" fmla="*/ 552 w 1100"/>
                <a:gd name="T65" fmla="*/ 112 h 388"/>
                <a:gd name="T66" fmla="*/ 564 w 1100"/>
                <a:gd name="T67" fmla="*/ 207 h 388"/>
                <a:gd name="T68" fmla="*/ 609 w 1100"/>
                <a:gd name="T69" fmla="*/ 155 h 388"/>
                <a:gd name="T70" fmla="*/ 596 w 1100"/>
                <a:gd name="T71" fmla="*/ 84 h 388"/>
                <a:gd name="T72" fmla="*/ 581 w 1100"/>
                <a:gd name="T73" fmla="*/ 69 h 388"/>
                <a:gd name="T74" fmla="*/ 474 w 1100"/>
                <a:gd name="T75" fmla="*/ 138 h 388"/>
                <a:gd name="T76" fmla="*/ 657 w 1100"/>
                <a:gd name="T77" fmla="*/ 213 h 388"/>
                <a:gd name="T78" fmla="*/ 581 w 1100"/>
                <a:gd name="T79" fmla="*/ 31 h 388"/>
                <a:gd name="T80" fmla="*/ 668 w 1100"/>
                <a:gd name="T81" fmla="*/ 138 h 388"/>
                <a:gd name="T82" fmla="*/ 519 w 1100"/>
                <a:gd name="T83" fmla="*/ 200 h 388"/>
                <a:gd name="T84" fmla="*/ 581 w 1100"/>
                <a:gd name="T85" fmla="*/ 5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00" h="388">
                  <a:moveTo>
                    <a:pt x="293" y="78"/>
                  </a:moveTo>
                  <a:cubicBezTo>
                    <a:pt x="321" y="106"/>
                    <a:pt x="335" y="140"/>
                    <a:pt x="335" y="181"/>
                  </a:cubicBezTo>
                  <a:cubicBezTo>
                    <a:pt x="335" y="221"/>
                    <a:pt x="321" y="255"/>
                    <a:pt x="294" y="282"/>
                  </a:cubicBezTo>
                  <a:cubicBezTo>
                    <a:pt x="265" y="311"/>
                    <a:pt x="231" y="325"/>
                    <a:pt x="191" y="325"/>
                  </a:cubicBezTo>
                  <a:cubicBezTo>
                    <a:pt x="152" y="325"/>
                    <a:pt x="119" y="311"/>
                    <a:pt x="91" y="282"/>
                  </a:cubicBezTo>
                  <a:cubicBezTo>
                    <a:pt x="62" y="254"/>
                    <a:pt x="48" y="220"/>
                    <a:pt x="48" y="181"/>
                  </a:cubicBezTo>
                  <a:cubicBezTo>
                    <a:pt x="48" y="141"/>
                    <a:pt x="62" y="107"/>
                    <a:pt x="91" y="78"/>
                  </a:cubicBezTo>
                  <a:cubicBezTo>
                    <a:pt x="118" y="50"/>
                    <a:pt x="152" y="36"/>
                    <a:pt x="191" y="36"/>
                  </a:cubicBezTo>
                  <a:cubicBezTo>
                    <a:pt x="231" y="36"/>
                    <a:pt x="265" y="50"/>
                    <a:pt x="293" y="78"/>
                  </a:cubicBezTo>
                  <a:close/>
                  <a:moveTo>
                    <a:pt x="109" y="97"/>
                  </a:moveTo>
                  <a:cubicBezTo>
                    <a:pt x="86" y="121"/>
                    <a:pt x="74" y="149"/>
                    <a:pt x="74" y="181"/>
                  </a:cubicBezTo>
                  <a:cubicBezTo>
                    <a:pt x="74" y="213"/>
                    <a:pt x="86" y="240"/>
                    <a:pt x="109" y="264"/>
                  </a:cubicBezTo>
                  <a:cubicBezTo>
                    <a:pt x="132" y="287"/>
                    <a:pt x="160" y="299"/>
                    <a:pt x="192" y="299"/>
                  </a:cubicBezTo>
                  <a:cubicBezTo>
                    <a:pt x="224" y="299"/>
                    <a:pt x="252" y="287"/>
                    <a:pt x="275" y="263"/>
                  </a:cubicBezTo>
                  <a:cubicBezTo>
                    <a:pt x="298" y="241"/>
                    <a:pt x="309" y="214"/>
                    <a:pt x="309" y="181"/>
                  </a:cubicBezTo>
                  <a:cubicBezTo>
                    <a:pt x="309" y="148"/>
                    <a:pt x="298" y="120"/>
                    <a:pt x="275" y="97"/>
                  </a:cubicBezTo>
                  <a:cubicBezTo>
                    <a:pt x="252" y="74"/>
                    <a:pt x="224" y="62"/>
                    <a:pt x="192" y="62"/>
                  </a:cubicBezTo>
                  <a:cubicBezTo>
                    <a:pt x="159" y="62"/>
                    <a:pt x="132" y="74"/>
                    <a:pt x="109" y="97"/>
                  </a:cubicBezTo>
                  <a:close/>
                  <a:moveTo>
                    <a:pt x="171" y="167"/>
                  </a:moveTo>
                  <a:cubicBezTo>
                    <a:pt x="167" y="159"/>
                    <a:pt x="162" y="155"/>
                    <a:pt x="155" y="155"/>
                  </a:cubicBezTo>
                  <a:cubicBezTo>
                    <a:pt x="142" y="155"/>
                    <a:pt x="136" y="163"/>
                    <a:pt x="136" y="180"/>
                  </a:cubicBezTo>
                  <a:cubicBezTo>
                    <a:pt x="136" y="198"/>
                    <a:pt x="142" y="206"/>
                    <a:pt x="155" y="206"/>
                  </a:cubicBezTo>
                  <a:cubicBezTo>
                    <a:pt x="163" y="206"/>
                    <a:pt x="169" y="202"/>
                    <a:pt x="173" y="194"/>
                  </a:cubicBezTo>
                  <a:lnTo>
                    <a:pt x="190" y="203"/>
                  </a:lnTo>
                  <a:cubicBezTo>
                    <a:pt x="182" y="218"/>
                    <a:pt x="169" y="225"/>
                    <a:pt x="153" y="225"/>
                  </a:cubicBezTo>
                  <a:cubicBezTo>
                    <a:pt x="140" y="225"/>
                    <a:pt x="129" y="221"/>
                    <a:pt x="122" y="213"/>
                  </a:cubicBezTo>
                  <a:cubicBezTo>
                    <a:pt x="114" y="206"/>
                    <a:pt x="110" y="195"/>
                    <a:pt x="110" y="181"/>
                  </a:cubicBezTo>
                  <a:cubicBezTo>
                    <a:pt x="110" y="167"/>
                    <a:pt x="114" y="156"/>
                    <a:pt x="122" y="148"/>
                  </a:cubicBezTo>
                  <a:cubicBezTo>
                    <a:pt x="130" y="140"/>
                    <a:pt x="140" y="136"/>
                    <a:pt x="152" y="136"/>
                  </a:cubicBezTo>
                  <a:cubicBezTo>
                    <a:pt x="170" y="136"/>
                    <a:pt x="182" y="143"/>
                    <a:pt x="190" y="157"/>
                  </a:cubicBezTo>
                  <a:lnTo>
                    <a:pt x="171" y="167"/>
                  </a:lnTo>
                  <a:close/>
                  <a:moveTo>
                    <a:pt x="253" y="167"/>
                  </a:moveTo>
                  <a:cubicBezTo>
                    <a:pt x="250" y="159"/>
                    <a:pt x="244" y="155"/>
                    <a:pt x="238" y="155"/>
                  </a:cubicBezTo>
                  <a:cubicBezTo>
                    <a:pt x="225" y="155"/>
                    <a:pt x="218" y="163"/>
                    <a:pt x="218" y="180"/>
                  </a:cubicBezTo>
                  <a:cubicBezTo>
                    <a:pt x="218" y="198"/>
                    <a:pt x="225" y="206"/>
                    <a:pt x="238" y="206"/>
                  </a:cubicBezTo>
                  <a:cubicBezTo>
                    <a:pt x="246" y="206"/>
                    <a:pt x="252" y="202"/>
                    <a:pt x="255" y="194"/>
                  </a:cubicBezTo>
                  <a:lnTo>
                    <a:pt x="273" y="203"/>
                  </a:lnTo>
                  <a:cubicBezTo>
                    <a:pt x="265" y="218"/>
                    <a:pt x="252" y="225"/>
                    <a:pt x="236" y="225"/>
                  </a:cubicBezTo>
                  <a:cubicBezTo>
                    <a:pt x="223" y="225"/>
                    <a:pt x="212" y="221"/>
                    <a:pt x="205" y="213"/>
                  </a:cubicBezTo>
                  <a:cubicBezTo>
                    <a:pt x="197" y="206"/>
                    <a:pt x="193" y="195"/>
                    <a:pt x="193" y="181"/>
                  </a:cubicBezTo>
                  <a:cubicBezTo>
                    <a:pt x="193" y="167"/>
                    <a:pt x="197" y="156"/>
                    <a:pt x="205" y="148"/>
                  </a:cubicBezTo>
                  <a:cubicBezTo>
                    <a:pt x="213" y="140"/>
                    <a:pt x="223" y="136"/>
                    <a:pt x="235" y="136"/>
                  </a:cubicBezTo>
                  <a:cubicBezTo>
                    <a:pt x="252" y="136"/>
                    <a:pt x="265" y="143"/>
                    <a:pt x="273" y="157"/>
                  </a:cubicBezTo>
                  <a:lnTo>
                    <a:pt x="253" y="167"/>
                  </a:lnTo>
                  <a:close/>
                  <a:moveTo>
                    <a:pt x="1079" y="0"/>
                  </a:moveTo>
                  <a:lnTo>
                    <a:pt x="21" y="0"/>
                  </a:lnTo>
                  <a:cubicBezTo>
                    <a:pt x="9" y="0"/>
                    <a:pt x="0" y="9"/>
                    <a:pt x="0" y="21"/>
                  </a:cubicBezTo>
                  <a:lnTo>
                    <a:pt x="0" y="383"/>
                  </a:lnTo>
                  <a:cubicBezTo>
                    <a:pt x="0" y="385"/>
                    <a:pt x="2" y="388"/>
                    <a:pt x="5" y="388"/>
                  </a:cubicBezTo>
                  <a:lnTo>
                    <a:pt x="1095" y="388"/>
                  </a:lnTo>
                  <a:cubicBezTo>
                    <a:pt x="1098" y="388"/>
                    <a:pt x="1100" y="385"/>
                    <a:pt x="1100" y="383"/>
                  </a:cubicBezTo>
                  <a:lnTo>
                    <a:pt x="1100" y="21"/>
                  </a:lnTo>
                  <a:cubicBezTo>
                    <a:pt x="1100" y="9"/>
                    <a:pt x="1091" y="0"/>
                    <a:pt x="1079" y="0"/>
                  </a:cubicBezTo>
                  <a:close/>
                  <a:moveTo>
                    <a:pt x="21" y="9"/>
                  </a:moveTo>
                  <a:lnTo>
                    <a:pt x="1079" y="9"/>
                  </a:lnTo>
                  <a:cubicBezTo>
                    <a:pt x="1086" y="9"/>
                    <a:pt x="1091" y="14"/>
                    <a:pt x="1091" y="21"/>
                  </a:cubicBezTo>
                  <a:lnTo>
                    <a:pt x="1091" y="272"/>
                  </a:lnTo>
                  <a:lnTo>
                    <a:pt x="334" y="272"/>
                  </a:lnTo>
                  <a:cubicBezTo>
                    <a:pt x="306" y="323"/>
                    <a:pt x="253" y="357"/>
                    <a:pt x="191" y="357"/>
                  </a:cubicBezTo>
                  <a:cubicBezTo>
                    <a:pt x="130" y="357"/>
                    <a:pt x="77" y="323"/>
                    <a:pt x="49" y="272"/>
                  </a:cubicBezTo>
                  <a:lnTo>
                    <a:pt x="9" y="272"/>
                  </a:lnTo>
                  <a:lnTo>
                    <a:pt x="9" y="21"/>
                  </a:lnTo>
                  <a:cubicBezTo>
                    <a:pt x="9" y="14"/>
                    <a:pt x="14" y="9"/>
                    <a:pt x="21" y="9"/>
                  </a:cubicBezTo>
                  <a:close/>
                  <a:moveTo>
                    <a:pt x="841" y="31"/>
                  </a:moveTo>
                  <a:cubicBezTo>
                    <a:pt x="812" y="31"/>
                    <a:pt x="787" y="42"/>
                    <a:pt x="766" y="62"/>
                  </a:cubicBezTo>
                  <a:cubicBezTo>
                    <a:pt x="745" y="84"/>
                    <a:pt x="735" y="109"/>
                    <a:pt x="735" y="138"/>
                  </a:cubicBezTo>
                  <a:cubicBezTo>
                    <a:pt x="735" y="167"/>
                    <a:pt x="745" y="193"/>
                    <a:pt x="766" y="214"/>
                  </a:cubicBezTo>
                  <a:cubicBezTo>
                    <a:pt x="787" y="235"/>
                    <a:pt x="812" y="245"/>
                    <a:pt x="841" y="245"/>
                  </a:cubicBezTo>
                  <a:cubicBezTo>
                    <a:pt x="870" y="245"/>
                    <a:pt x="896" y="235"/>
                    <a:pt x="917" y="213"/>
                  </a:cubicBezTo>
                  <a:cubicBezTo>
                    <a:pt x="937" y="193"/>
                    <a:pt x="947" y="168"/>
                    <a:pt x="947" y="138"/>
                  </a:cubicBezTo>
                  <a:cubicBezTo>
                    <a:pt x="947" y="108"/>
                    <a:pt x="937" y="83"/>
                    <a:pt x="917" y="62"/>
                  </a:cubicBezTo>
                  <a:cubicBezTo>
                    <a:pt x="896" y="42"/>
                    <a:pt x="871" y="31"/>
                    <a:pt x="841" y="31"/>
                  </a:cubicBezTo>
                  <a:close/>
                  <a:moveTo>
                    <a:pt x="841" y="51"/>
                  </a:moveTo>
                  <a:cubicBezTo>
                    <a:pt x="865" y="51"/>
                    <a:pt x="886" y="59"/>
                    <a:pt x="903" y="76"/>
                  </a:cubicBezTo>
                  <a:cubicBezTo>
                    <a:pt x="920" y="93"/>
                    <a:pt x="928" y="114"/>
                    <a:pt x="928" y="138"/>
                  </a:cubicBezTo>
                  <a:cubicBezTo>
                    <a:pt x="928" y="163"/>
                    <a:pt x="920" y="183"/>
                    <a:pt x="903" y="199"/>
                  </a:cubicBezTo>
                  <a:cubicBezTo>
                    <a:pt x="886" y="217"/>
                    <a:pt x="865" y="226"/>
                    <a:pt x="841" y="226"/>
                  </a:cubicBezTo>
                  <a:cubicBezTo>
                    <a:pt x="817" y="226"/>
                    <a:pt x="797" y="217"/>
                    <a:pt x="780" y="200"/>
                  </a:cubicBezTo>
                  <a:cubicBezTo>
                    <a:pt x="763" y="182"/>
                    <a:pt x="754" y="162"/>
                    <a:pt x="754" y="138"/>
                  </a:cubicBezTo>
                  <a:cubicBezTo>
                    <a:pt x="754" y="115"/>
                    <a:pt x="763" y="94"/>
                    <a:pt x="780" y="76"/>
                  </a:cubicBezTo>
                  <a:cubicBezTo>
                    <a:pt x="797" y="59"/>
                    <a:pt x="817" y="51"/>
                    <a:pt x="841" y="51"/>
                  </a:cubicBezTo>
                  <a:close/>
                  <a:moveTo>
                    <a:pt x="794" y="123"/>
                  </a:moveTo>
                  <a:cubicBezTo>
                    <a:pt x="798" y="96"/>
                    <a:pt x="817" y="82"/>
                    <a:pt x="841" y="82"/>
                  </a:cubicBezTo>
                  <a:cubicBezTo>
                    <a:pt x="874" y="82"/>
                    <a:pt x="895" y="107"/>
                    <a:pt x="895" y="140"/>
                  </a:cubicBezTo>
                  <a:cubicBezTo>
                    <a:pt x="895" y="172"/>
                    <a:pt x="873" y="197"/>
                    <a:pt x="840" y="197"/>
                  </a:cubicBezTo>
                  <a:cubicBezTo>
                    <a:pt x="817" y="197"/>
                    <a:pt x="797" y="183"/>
                    <a:pt x="793" y="155"/>
                  </a:cubicBezTo>
                  <a:lnTo>
                    <a:pt x="820" y="155"/>
                  </a:lnTo>
                  <a:cubicBezTo>
                    <a:pt x="821" y="169"/>
                    <a:pt x="830" y="175"/>
                    <a:pt x="843" y="175"/>
                  </a:cubicBezTo>
                  <a:cubicBezTo>
                    <a:pt x="858" y="175"/>
                    <a:pt x="868" y="160"/>
                    <a:pt x="868" y="139"/>
                  </a:cubicBezTo>
                  <a:cubicBezTo>
                    <a:pt x="868" y="116"/>
                    <a:pt x="860" y="104"/>
                    <a:pt x="844" y="104"/>
                  </a:cubicBezTo>
                  <a:cubicBezTo>
                    <a:pt x="832" y="104"/>
                    <a:pt x="822" y="108"/>
                    <a:pt x="820" y="123"/>
                  </a:cubicBezTo>
                  <a:lnTo>
                    <a:pt x="828" y="123"/>
                  </a:lnTo>
                  <a:lnTo>
                    <a:pt x="807" y="144"/>
                  </a:lnTo>
                  <a:lnTo>
                    <a:pt x="785" y="123"/>
                  </a:lnTo>
                  <a:lnTo>
                    <a:pt x="794" y="123"/>
                  </a:lnTo>
                  <a:close/>
                  <a:moveTo>
                    <a:pt x="609" y="112"/>
                  </a:moveTo>
                  <a:cubicBezTo>
                    <a:pt x="609" y="108"/>
                    <a:pt x="606" y="105"/>
                    <a:pt x="602" y="105"/>
                  </a:cubicBezTo>
                  <a:lnTo>
                    <a:pt x="559" y="105"/>
                  </a:lnTo>
                  <a:cubicBezTo>
                    <a:pt x="555" y="105"/>
                    <a:pt x="552" y="108"/>
                    <a:pt x="552" y="112"/>
                  </a:cubicBezTo>
                  <a:lnTo>
                    <a:pt x="552" y="155"/>
                  </a:lnTo>
                  <a:lnTo>
                    <a:pt x="564" y="155"/>
                  </a:lnTo>
                  <a:lnTo>
                    <a:pt x="564" y="207"/>
                  </a:lnTo>
                  <a:lnTo>
                    <a:pt x="597" y="207"/>
                  </a:lnTo>
                  <a:lnTo>
                    <a:pt x="597" y="155"/>
                  </a:lnTo>
                  <a:lnTo>
                    <a:pt x="609" y="155"/>
                  </a:lnTo>
                  <a:lnTo>
                    <a:pt x="609" y="112"/>
                  </a:lnTo>
                  <a:close/>
                  <a:moveTo>
                    <a:pt x="581" y="69"/>
                  </a:moveTo>
                  <a:cubicBezTo>
                    <a:pt x="589" y="69"/>
                    <a:pt x="596" y="76"/>
                    <a:pt x="596" y="84"/>
                  </a:cubicBezTo>
                  <a:cubicBezTo>
                    <a:pt x="596" y="92"/>
                    <a:pt x="589" y="99"/>
                    <a:pt x="581" y="99"/>
                  </a:cubicBezTo>
                  <a:cubicBezTo>
                    <a:pt x="572" y="99"/>
                    <a:pt x="566" y="92"/>
                    <a:pt x="566" y="84"/>
                  </a:cubicBezTo>
                  <a:cubicBezTo>
                    <a:pt x="566" y="76"/>
                    <a:pt x="572" y="69"/>
                    <a:pt x="581" y="69"/>
                  </a:cubicBezTo>
                  <a:close/>
                  <a:moveTo>
                    <a:pt x="581" y="31"/>
                  </a:moveTo>
                  <a:cubicBezTo>
                    <a:pt x="551" y="31"/>
                    <a:pt x="526" y="42"/>
                    <a:pt x="506" y="62"/>
                  </a:cubicBezTo>
                  <a:cubicBezTo>
                    <a:pt x="485" y="84"/>
                    <a:pt x="474" y="109"/>
                    <a:pt x="474" y="138"/>
                  </a:cubicBezTo>
                  <a:cubicBezTo>
                    <a:pt x="474" y="167"/>
                    <a:pt x="485" y="193"/>
                    <a:pt x="506" y="214"/>
                  </a:cubicBezTo>
                  <a:cubicBezTo>
                    <a:pt x="527" y="235"/>
                    <a:pt x="552" y="245"/>
                    <a:pt x="581" y="245"/>
                  </a:cubicBezTo>
                  <a:cubicBezTo>
                    <a:pt x="610" y="245"/>
                    <a:pt x="635" y="235"/>
                    <a:pt x="657" y="213"/>
                  </a:cubicBezTo>
                  <a:cubicBezTo>
                    <a:pt x="677" y="193"/>
                    <a:pt x="687" y="168"/>
                    <a:pt x="687" y="138"/>
                  </a:cubicBezTo>
                  <a:cubicBezTo>
                    <a:pt x="687" y="108"/>
                    <a:pt x="677" y="83"/>
                    <a:pt x="656" y="62"/>
                  </a:cubicBezTo>
                  <a:cubicBezTo>
                    <a:pt x="636" y="42"/>
                    <a:pt x="610" y="31"/>
                    <a:pt x="581" y="31"/>
                  </a:cubicBezTo>
                  <a:close/>
                  <a:moveTo>
                    <a:pt x="581" y="50"/>
                  </a:moveTo>
                  <a:cubicBezTo>
                    <a:pt x="605" y="50"/>
                    <a:pt x="625" y="59"/>
                    <a:pt x="642" y="76"/>
                  </a:cubicBezTo>
                  <a:cubicBezTo>
                    <a:pt x="659" y="93"/>
                    <a:pt x="668" y="114"/>
                    <a:pt x="668" y="138"/>
                  </a:cubicBezTo>
                  <a:cubicBezTo>
                    <a:pt x="668" y="163"/>
                    <a:pt x="660" y="183"/>
                    <a:pt x="643" y="199"/>
                  </a:cubicBezTo>
                  <a:cubicBezTo>
                    <a:pt x="625" y="217"/>
                    <a:pt x="605" y="226"/>
                    <a:pt x="581" y="226"/>
                  </a:cubicBezTo>
                  <a:cubicBezTo>
                    <a:pt x="557" y="226"/>
                    <a:pt x="537" y="217"/>
                    <a:pt x="519" y="200"/>
                  </a:cubicBezTo>
                  <a:cubicBezTo>
                    <a:pt x="502" y="182"/>
                    <a:pt x="494" y="162"/>
                    <a:pt x="494" y="138"/>
                  </a:cubicBezTo>
                  <a:cubicBezTo>
                    <a:pt x="494" y="115"/>
                    <a:pt x="502" y="94"/>
                    <a:pt x="520" y="76"/>
                  </a:cubicBezTo>
                  <a:cubicBezTo>
                    <a:pt x="536" y="59"/>
                    <a:pt x="557" y="50"/>
                    <a:pt x="581" y="5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4DC78542-BF61-4F71-B8EE-EBAC2E825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92144" y="6085639"/>
              <a:ext cx="806995" cy="140842"/>
            </a:xfrm>
            <a:custGeom>
              <a:avLst/>
              <a:gdLst>
                <a:gd name="T0" fmla="*/ 368 w 368"/>
                <a:gd name="T1" fmla="*/ 62 h 64"/>
                <a:gd name="T2" fmla="*/ 349 w 368"/>
                <a:gd name="T3" fmla="*/ 49 h 64"/>
                <a:gd name="T4" fmla="*/ 322 w 368"/>
                <a:gd name="T5" fmla="*/ 62 h 64"/>
                <a:gd name="T6" fmla="*/ 331 w 368"/>
                <a:gd name="T7" fmla="*/ 1 h 64"/>
                <a:gd name="T8" fmla="*/ 346 w 368"/>
                <a:gd name="T9" fmla="*/ 39 h 64"/>
                <a:gd name="T10" fmla="*/ 338 w 368"/>
                <a:gd name="T11" fmla="*/ 16 h 64"/>
                <a:gd name="T12" fmla="*/ 346 w 368"/>
                <a:gd name="T13" fmla="*/ 39 h 64"/>
                <a:gd name="T14" fmla="*/ 273 w 368"/>
                <a:gd name="T15" fmla="*/ 51 h 64"/>
                <a:gd name="T16" fmla="*/ 282 w 368"/>
                <a:gd name="T17" fmla="*/ 53 h 64"/>
                <a:gd name="T18" fmla="*/ 290 w 368"/>
                <a:gd name="T19" fmla="*/ 52 h 64"/>
                <a:gd name="T20" fmla="*/ 294 w 368"/>
                <a:gd name="T21" fmla="*/ 46 h 64"/>
                <a:gd name="T22" fmla="*/ 288 w 368"/>
                <a:gd name="T23" fmla="*/ 39 h 64"/>
                <a:gd name="T24" fmla="*/ 276 w 368"/>
                <a:gd name="T25" fmla="*/ 35 h 64"/>
                <a:gd name="T26" fmla="*/ 263 w 368"/>
                <a:gd name="T27" fmla="*/ 30 h 64"/>
                <a:gd name="T28" fmla="*/ 258 w 368"/>
                <a:gd name="T29" fmla="*/ 18 h 64"/>
                <a:gd name="T30" fmla="*/ 265 w 368"/>
                <a:gd name="T31" fmla="*/ 4 h 64"/>
                <a:gd name="T32" fmla="*/ 280 w 368"/>
                <a:gd name="T33" fmla="*/ 0 h 64"/>
                <a:gd name="T34" fmla="*/ 297 w 368"/>
                <a:gd name="T35" fmla="*/ 4 h 64"/>
                <a:gd name="T36" fmla="*/ 305 w 368"/>
                <a:gd name="T37" fmla="*/ 19 h 64"/>
                <a:gd name="T38" fmla="*/ 291 w 368"/>
                <a:gd name="T39" fmla="*/ 15 h 64"/>
                <a:gd name="T40" fmla="*/ 284 w 368"/>
                <a:gd name="T41" fmla="*/ 11 h 64"/>
                <a:gd name="T42" fmla="*/ 277 w 368"/>
                <a:gd name="T43" fmla="*/ 10 h 64"/>
                <a:gd name="T44" fmla="*/ 272 w 368"/>
                <a:gd name="T45" fmla="*/ 14 h 64"/>
                <a:gd name="T46" fmla="*/ 271 w 368"/>
                <a:gd name="T47" fmla="*/ 20 h 64"/>
                <a:gd name="T48" fmla="*/ 280 w 368"/>
                <a:gd name="T49" fmla="*/ 24 h 64"/>
                <a:gd name="T50" fmla="*/ 294 w 368"/>
                <a:gd name="T51" fmla="*/ 28 h 64"/>
                <a:gd name="T52" fmla="*/ 305 w 368"/>
                <a:gd name="T53" fmla="*/ 36 h 64"/>
                <a:gd name="T54" fmla="*/ 305 w 368"/>
                <a:gd name="T55" fmla="*/ 52 h 64"/>
                <a:gd name="T56" fmla="*/ 292 w 368"/>
                <a:gd name="T57" fmla="*/ 62 h 64"/>
                <a:gd name="T58" fmla="*/ 272 w 368"/>
                <a:gd name="T59" fmla="*/ 62 h 64"/>
                <a:gd name="T60" fmla="*/ 258 w 368"/>
                <a:gd name="T61" fmla="*/ 52 h 64"/>
                <a:gd name="T62" fmla="*/ 269 w 368"/>
                <a:gd name="T63" fmla="*/ 42 h 64"/>
                <a:gd name="T64" fmla="*/ 54 w 368"/>
                <a:gd name="T65" fmla="*/ 1 h 64"/>
                <a:gd name="T66" fmla="*/ 83 w 368"/>
                <a:gd name="T67" fmla="*/ 25 h 64"/>
                <a:gd name="T68" fmla="*/ 112 w 368"/>
                <a:gd name="T69" fmla="*/ 1 h 64"/>
                <a:gd name="T70" fmla="*/ 89 w 368"/>
                <a:gd name="T71" fmla="*/ 62 h 64"/>
                <a:gd name="T72" fmla="*/ 76 w 368"/>
                <a:gd name="T73" fmla="*/ 38 h 64"/>
                <a:gd name="T74" fmla="*/ 29 w 368"/>
                <a:gd name="T75" fmla="*/ 1 h 64"/>
                <a:gd name="T76" fmla="*/ 43 w 368"/>
                <a:gd name="T77" fmla="*/ 4 h 64"/>
                <a:gd name="T78" fmla="*/ 48 w 368"/>
                <a:gd name="T79" fmla="*/ 16 h 64"/>
                <a:gd name="T80" fmla="*/ 40 w 368"/>
                <a:gd name="T81" fmla="*/ 29 h 64"/>
                <a:gd name="T82" fmla="*/ 51 w 368"/>
                <a:gd name="T83" fmla="*/ 45 h 64"/>
                <a:gd name="T84" fmla="*/ 45 w 368"/>
                <a:gd name="T85" fmla="*/ 58 h 64"/>
                <a:gd name="T86" fmla="*/ 30 w 368"/>
                <a:gd name="T87" fmla="*/ 62 h 64"/>
                <a:gd name="T88" fmla="*/ 0 w 368"/>
                <a:gd name="T89" fmla="*/ 1 h 64"/>
                <a:gd name="T90" fmla="*/ 27 w 368"/>
                <a:gd name="T91" fmla="*/ 26 h 64"/>
                <a:gd name="T92" fmla="*/ 35 w 368"/>
                <a:gd name="T93" fmla="*/ 19 h 64"/>
                <a:gd name="T94" fmla="*/ 33 w 368"/>
                <a:gd name="T95" fmla="*/ 13 h 64"/>
                <a:gd name="T96" fmla="*/ 26 w 368"/>
                <a:gd name="T97" fmla="*/ 12 h 64"/>
                <a:gd name="T98" fmla="*/ 14 w 368"/>
                <a:gd name="T99" fmla="*/ 26 h 64"/>
                <a:gd name="T100" fmla="*/ 28 w 368"/>
                <a:gd name="T101" fmla="*/ 52 h 64"/>
                <a:gd name="T102" fmla="*/ 35 w 368"/>
                <a:gd name="T103" fmla="*/ 50 h 64"/>
                <a:gd name="T104" fmla="*/ 38 w 368"/>
                <a:gd name="T105" fmla="*/ 44 h 64"/>
                <a:gd name="T106" fmla="*/ 28 w 368"/>
                <a:gd name="T107" fmla="*/ 35 h 64"/>
                <a:gd name="T108" fmla="*/ 14 w 368"/>
                <a:gd name="T109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8" h="64">
                  <a:moveTo>
                    <a:pt x="345" y="1"/>
                  </a:moveTo>
                  <a:lnTo>
                    <a:pt x="368" y="62"/>
                  </a:lnTo>
                  <a:lnTo>
                    <a:pt x="354" y="62"/>
                  </a:lnTo>
                  <a:lnTo>
                    <a:pt x="349" y="49"/>
                  </a:lnTo>
                  <a:lnTo>
                    <a:pt x="327" y="49"/>
                  </a:lnTo>
                  <a:lnTo>
                    <a:pt x="322" y="62"/>
                  </a:lnTo>
                  <a:lnTo>
                    <a:pt x="308" y="62"/>
                  </a:lnTo>
                  <a:lnTo>
                    <a:pt x="331" y="1"/>
                  </a:lnTo>
                  <a:lnTo>
                    <a:pt x="345" y="1"/>
                  </a:lnTo>
                  <a:close/>
                  <a:moveTo>
                    <a:pt x="346" y="39"/>
                  </a:moveTo>
                  <a:lnTo>
                    <a:pt x="338" y="16"/>
                  </a:lnTo>
                  <a:lnTo>
                    <a:pt x="338" y="16"/>
                  </a:lnTo>
                  <a:lnTo>
                    <a:pt x="330" y="39"/>
                  </a:lnTo>
                  <a:lnTo>
                    <a:pt x="346" y="39"/>
                  </a:lnTo>
                  <a:close/>
                  <a:moveTo>
                    <a:pt x="270" y="47"/>
                  </a:moveTo>
                  <a:cubicBezTo>
                    <a:pt x="270" y="49"/>
                    <a:pt x="271" y="50"/>
                    <a:pt x="273" y="51"/>
                  </a:cubicBezTo>
                  <a:cubicBezTo>
                    <a:pt x="274" y="51"/>
                    <a:pt x="275" y="52"/>
                    <a:pt x="277" y="53"/>
                  </a:cubicBezTo>
                  <a:cubicBezTo>
                    <a:pt x="279" y="53"/>
                    <a:pt x="280" y="53"/>
                    <a:pt x="282" y="53"/>
                  </a:cubicBezTo>
                  <a:cubicBezTo>
                    <a:pt x="283" y="53"/>
                    <a:pt x="285" y="53"/>
                    <a:pt x="286" y="53"/>
                  </a:cubicBezTo>
                  <a:cubicBezTo>
                    <a:pt x="287" y="53"/>
                    <a:pt x="288" y="52"/>
                    <a:pt x="290" y="52"/>
                  </a:cubicBezTo>
                  <a:cubicBezTo>
                    <a:pt x="291" y="51"/>
                    <a:pt x="292" y="50"/>
                    <a:pt x="293" y="49"/>
                  </a:cubicBezTo>
                  <a:cubicBezTo>
                    <a:pt x="293" y="48"/>
                    <a:pt x="294" y="47"/>
                    <a:pt x="294" y="46"/>
                  </a:cubicBezTo>
                  <a:cubicBezTo>
                    <a:pt x="294" y="44"/>
                    <a:pt x="293" y="43"/>
                    <a:pt x="292" y="42"/>
                  </a:cubicBezTo>
                  <a:cubicBezTo>
                    <a:pt x="291" y="41"/>
                    <a:pt x="290" y="40"/>
                    <a:pt x="288" y="39"/>
                  </a:cubicBezTo>
                  <a:cubicBezTo>
                    <a:pt x="286" y="38"/>
                    <a:pt x="285" y="38"/>
                    <a:pt x="282" y="37"/>
                  </a:cubicBezTo>
                  <a:cubicBezTo>
                    <a:pt x="280" y="37"/>
                    <a:pt x="278" y="36"/>
                    <a:pt x="276" y="35"/>
                  </a:cubicBezTo>
                  <a:cubicBezTo>
                    <a:pt x="274" y="35"/>
                    <a:pt x="271" y="34"/>
                    <a:pt x="269" y="33"/>
                  </a:cubicBezTo>
                  <a:cubicBezTo>
                    <a:pt x="267" y="33"/>
                    <a:pt x="265" y="31"/>
                    <a:pt x="263" y="30"/>
                  </a:cubicBezTo>
                  <a:cubicBezTo>
                    <a:pt x="262" y="29"/>
                    <a:pt x="260" y="27"/>
                    <a:pt x="259" y="25"/>
                  </a:cubicBezTo>
                  <a:cubicBezTo>
                    <a:pt x="258" y="23"/>
                    <a:pt x="258" y="21"/>
                    <a:pt x="258" y="18"/>
                  </a:cubicBezTo>
                  <a:cubicBezTo>
                    <a:pt x="258" y="15"/>
                    <a:pt x="258" y="12"/>
                    <a:pt x="260" y="10"/>
                  </a:cubicBezTo>
                  <a:cubicBezTo>
                    <a:pt x="261" y="8"/>
                    <a:pt x="263" y="6"/>
                    <a:pt x="265" y="4"/>
                  </a:cubicBezTo>
                  <a:cubicBezTo>
                    <a:pt x="267" y="3"/>
                    <a:pt x="270" y="1"/>
                    <a:pt x="272" y="1"/>
                  </a:cubicBezTo>
                  <a:cubicBezTo>
                    <a:pt x="275" y="0"/>
                    <a:pt x="278" y="0"/>
                    <a:pt x="280" y="0"/>
                  </a:cubicBezTo>
                  <a:cubicBezTo>
                    <a:pt x="284" y="0"/>
                    <a:pt x="287" y="0"/>
                    <a:pt x="290" y="1"/>
                  </a:cubicBezTo>
                  <a:cubicBezTo>
                    <a:pt x="292" y="1"/>
                    <a:pt x="295" y="3"/>
                    <a:pt x="297" y="4"/>
                  </a:cubicBezTo>
                  <a:cubicBezTo>
                    <a:pt x="300" y="6"/>
                    <a:pt x="301" y="8"/>
                    <a:pt x="303" y="10"/>
                  </a:cubicBezTo>
                  <a:cubicBezTo>
                    <a:pt x="304" y="13"/>
                    <a:pt x="305" y="16"/>
                    <a:pt x="305" y="19"/>
                  </a:cubicBezTo>
                  <a:lnTo>
                    <a:pt x="292" y="19"/>
                  </a:lnTo>
                  <a:cubicBezTo>
                    <a:pt x="292" y="18"/>
                    <a:pt x="291" y="16"/>
                    <a:pt x="291" y="15"/>
                  </a:cubicBezTo>
                  <a:cubicBezTo>
                    <a:pt x="290" y="14"/>
                    <a:pt x="289" y="13"/>
                    <a:pt x="288" y="12"/>
                  </a:cubicBezTo>
                  <a:cubicBezTo>
                    <a:pt x="287" y="11"/>
                    <a:pt x="286" y="11"/>
                    <a:pt x="284" y="11"/>
                  </a:cubicBezTo>
                  <a:cubicBezTo>
                    <a:pt x="283" y="10"/>
                    <a:pt x="282" y="10"/>
                    <a:pt x="280" y="10"/>
                  </a:cubicBezTo>
                  <a:cubicBezTo>
                    <a:pt x="279" y="10"/>
                    <a:pt x="278" y="10"/>
                    <a:pt x="277" y="10"/>
                  </a:cubicBezTo>
                  <a:cubicBezTo>
                    <a:pt x="276" y="11"/>
                    <a:pt x="275" y="11"/>
                    <a:pt x="274" y="12"/>
                  </a:cubicBezTo>
                  <a:cubicBezTo>
                    <a:pt x="273" y="12"/>
                    <a:pt x="272" y="13"/>
                    <a:pt x="272" y="14"/>
                  </a:cubicBezTo>
                  <a:cubicBezTo>
                    <a:pt x="271" y="15"/>
                    <a:pt x="271" y="16"/>
                    <a:pt x="271" y="17"/>
                  </a:cubicBezTo>
                  <a:cubicBezTo>
                    <a:pt x="271" y="18"/>
                    <a:pt x="271" y="19"/>
                    <a:pt x="271" y="20"/>
                  </a:cubicBezTo>
                  <a:cubicBezTo>
                    <a:pt x="272" y="21"/>
                    <a:pt x="273" y="21"/>
                    <a:pt x="274" y="22"/>
                  </a:cubicBezTo>
                  <a:cubicBezTo>
                    <a:pt x="275" y="23"/>
                    <a:pt x="277" y="23"/>
                    <a:pt x="280" y="24"/>
                  </a:cubicBezTo>
                  <a:cubicBezTo>
                    <a:pt x="282" y="24"/>
                    <a:pt x="285" y="25"/>
                    <a:pt x="289" y="26"/>
                  </a:cubicBezTo>
                  <a:cubicBezTo>
                    <a:pt x="290" y="26"/>
                    <a:pt x="292" y="27"/>
                    <a:pt x="294" y="28"/>
                  </a:cubicBezTo>
                  <a:cubicBezTo>
                    <a:pt x="296" y="28"/>
                    <a:pt x="298" y="29"/>
                    <a:pt x="300" y="30"/>
                  </a:cubicBezTo>
                  <a:cubicBezTo>
                    <a:pt x="301" y="32"/>
                    <a:pt x="303" y="33"/>
                    <a:pt x="305" y="36"/>
                  </a:cubicBezTo>
                  <a:cubicBezTo>
                    <a:pt x="306" y="38"/>
                    <a:pt x="307" y="41"/>
                    <a:pt x="307" y="44"/>
                  </a:cubicBezTo>
                  <a:cubicBezTo>
                    <a:pt x="307" y="47"/>
                    <a:pt x="306" y="49"/>
                    <a:pt x="305" y="52"/>
                  </a:cubicBezTo>
                  <a:cubicBezTo>
                    <a:pt x="304" y="54"/>
                    <a:pt x="303" y="56"/>
                    <a:pt x="300" y="58"/>
                  </a:cubicBezTo>
                  <a:cubicBezTo>
                    <a:pt x="298" y="60"/>
                    <a:pt x="296" y="61"/>
                    <a:pt x="292" y="62"/>
                  </a:cubicBezTo>
                  <a:cubicBezTo>
                    <a:pt x="289" y="63"/>
                    <a:pt x="286" y="64"/>
                    <a:pt x="282" y="64"/>
                  </a:cubicBezTo>
                  <a:cubicBezTo>
                    <a:pt x="278" y="64"/>
                    <a:pt x="275" y="63"/>
                    <a:pt x="272" y="62"/>
                  </a:cubicBezTo>
                  <a:cubicBezTo>
                    <a:pt x="269" y="62"/>
                    <a:pt x="266" y="60"/>
                    <a:pt x="263" y="58"/>
                  </a:cubicBezTo>
                  <a:cubicBezTo>
                    <a:pt x="261" y="57"/>
                    <a:pt x="259" y="54"/>
                    <a:pt x="258" y="52"/>
                  </a:cubicBezTo>
                  <a:cubicBezTo>
                    <a:pt x="256" y="49"/>
                    <a:pt x="256" y="46"/>
                    <a:pt x="256" y="42"/>
                  </a:cubicBezTo>
                  <a:lnTo>
                    <a:pt x="269" y="42"/>
                  </a:lnTo>
                  <a:cubicBezTo>
                    <a:pt x="269" y="44"/>
                    <a:pt x="269" y="46"/>
                    <a:pt x="270" y="47"/>
                  </a:cubicBezTo>
                  <a:close/>
                  <a:moveTo>
                    <a:pt x="54" y="1"/>
                  </a:moveTo>
                  <a:lnTo>
                    <a:pt x="69" y="1"/>
                  </a:lnTo>
                  <a:lnTo>
                    <a:pt x="83" y="25"/>
                  </a:lnTo>
                  <a:lnTo>
                    <a:pt x="97" y="1"/>
                  </a:lnTo>
                  <a:lnTo>
                    <a:pt x="112" y="1"/>
                  </a:lnTo>
                  <a:lnTo>
                    <a:pt x="89" y="39"/>
                  </a:lnTo>
                  <a:lnTo>
                    <a:pt x="89" y="62"/>
                  </a:lnTo>
                  <a:lnTo>
                    <a:pt x="76" y="62"/>
                  </a:lnTo>
                  <a:lnTo>
                    <a:pt x="76" y="38"/>
                  </a:lnTo>
                  <a:lnTo>
                    <a:pt x="54" y="1"/>
                  </a:lnTo>
                  <a:close/>
                  <a:moveTo>
                    <a:pt x="29" y="1"/>
                  </a:moveTo>
                  <a:cubicBezTo>
                    <a:pt x="32" y="1"/>
                    <a:pt x="35" y="1"/>
                    <a:pt x="37" y="2"/>
                  </a:cubicBezTo>
                  <a:cubicBezTo>
                    <a:pt x="39" y="2"/>
                    <a:pt x="41" y="3"/>
                    <a:pt x="43" y="4"/>
                  </a:cubicBezTo>
                  <a:cubicBezTo>
                    <a:pt x="45" y="6"/>
                    <a:pt x="46" y="7"/>
                    <a:pt x="47" y="9"/>
                  </a:cubicBezTo>
                  <a:cubicBezTo>
                    <a:pt x="48" y="11"/>
                    <a:pt x="48" y="13"/>
                    <a:pt x="48" y="16"/>
                  </a:cubicBezTo>
                  <a:cubicBezTo>
                    <a:pt x="48" y="19"/>
                    <a:pt x="48" y="22"/>
                    <a:pt x="46" y="24"/>
                  </a:cubicBezTo>
                  <a:cubicBezTo>
                    <a:pt x="45" y="26"/>
                    <a:pt x="43" y="28"/>
                    <a:pt x="40" y="29"/>
                  </a:cubicBezTo>
                  <a:cubicBezTo>
                    <a:pt x="44" y="30"/>
                    <a:pt x="47" y="32"/>
                    <a:pt x="49" y="35"/>
                  </a:cubicBezTo>
                  <a:cubicBezTo>
                    <a:pt x="50" y="37"/>
                    <a:pt x="51" y="41"/>
                    <a:pt x="51" y="45"/>
                  </a:cubicBezTo>
                  <a:cubicBezTo>
                    <a:pt x="51" y="48"/>
                    <a:pt x="51" y="50"/>
                    <a:pt x="50" y="53"/>
                  </a:cubicBezTo>
                  <a:cubicBezTo>
                    <a:pt x="48" y="55"/>
                    <a:pt x="47" y="57"/>
                    <a:pt x="45" y="58"/>
                  </a:cubicBezTo>
                  <a:cubicBezTo>
                    <a:pt x="43" y="59"/>
                    <a:pt x="40" y="61"/>
                    <a:pt x="38" y="61"/>
                  </a:cubicBezTo>
                  <a:cubicBezTo>
                    <a:pt x="35" y="62"/>
                    <a:pt x="33" y="62"/>
                    <a:pt x="30" y="62"/>
                  </a:cubicBezTo>
                  <a:lnTo>
                    <a:pt x="0" y="62"/>
                  </a:lnTo>
                  <a:lnTo>
                    <a:pt x="0" y="1"/>
                  </a:lnTo>
                  <a:lnTo>
                    <a:pt x="29" y="1"/>
                  </a:lnTo>
                  <a:close/>
                  <a:moveTo>
                    <a:pt x="27" y="26"/>
                  </a:moveTo>
                  <a:cubicBezTo>
                    <a:pt x="30" y="26"/>
                    <a:pt x="32" y="25"/>
                    <a:pt x="33" y="24"/>
                  </a:cubicBezTo>
                  <a:cubicBezTo>
                    <a:pt x="35" y="23"/>
                    <a:pt x="35" y="21"/>
                    <a:pt x="35" y="19"/>
                  </a:cubicBezTo>
                  <a:cubicBezTo>
                    <a:pt x="35" y="17"/>
                    <a:pt x="35" y="16"/>
                    <a:pt x="35" y="15"/>
                  </a:cubicBezTo>
                  <a:cubicBezTo>
                    <a:pt x="34" y="14"/>
                    <a:pt x="33" y="13"/>
                    <a:pt x="33" y="13"/>
                  </a:cubicBezTo>
                  <a:cubicBezTo>
                    <a:pt x="32" y="12"/>
                    <a:pt x="31" y="12"/>
                    <a:pt x="30" y="12"/>
                  </a:cubicBezTo>
                  <a:cubicBezTo>
                    <a:pt x="29" y="12"/>
                    <a:pt x="27" y="12"/>
                    <a:pt x="26" y="12"/>
                  </a:cubicBezTo>
                  <a:lnTo>
                    <a:pt x="14" y="12"/>
                  </a:lnTo>
                  <a:lnTo>
                    <a:pt x="14" y="26"/>
                  </a:lnTo>
                  <a:lnTo>
                    <a:pt x="27" y="26"/>
                  </a:lnTo>
                  <a:close/>
                  <a:moveTo>
                    <a:pt x="28" y="52"/>
                  </a:moveTo>
                  <a:cubicBezTo>
                    <a:pt x="29" y="52"/>
                    <a:pt x="31" y="52"/>
                    <a:pt x="32" y="51"/>
                  </a:cubicBezTo>
                  <a:cubicBezTo>
                    <a:pt x="33" y="51"/>
                    <a:pt x="34" y="51"/>
                    <a:pt x="35" y="50"/>
                  </a:cubicBezTo>
                  <a:cubicBezTo>
                    <a:pt x="36" y="50"/>
                    <a:pt x="37" y="49"/>
                    <a:pt x="37" y="48"/>
                  </a:cubicBezTo>
                  <a:cubicBezTo>
                    <a:pt x="38" y="47"/>
                    <a:pt x="38" y="45"/>
                    <a:pt x="38" y="44"/>
                  </a:cubicBezTo>
                  <a:cubicBezTo>
                    <a:pt x="38" y="41"/>
                    <a:pt x="37" y="38"/>
                    <a:pt x="35" y="37"/>
                  </a:cubicBezTo>
                  <a:cubicBezTo>
                    <a:pt x="34" y="36"/>
                    <a:pt x="31" y="35"/>
                    <a:pt x="28" y="35"/>
                  </a:cubicBezTo>
                  <a:lnTo>
                    <a:pt x="14" y="35"/>
                  </a:lnTo>
                  <a:lnTo>
                    <a:pt x="14" y="52"/>
                  </a:lnTo>
                  <a:lnTo>
                    <a:pt x="28" y="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BBF64A2-71A8-4397-9303-1408E6931342}"/>
              </a:ext>
            </a:extLst>
          </p:cNvPr>
          <p:cNvGrpSpPr/>
          <p:nvPr/>
        </p:nvGrpSpPr>
        <p:grpSpPr>
          <a:xfrm>
            <a:off x="4352925" y="4990454"/>
            <a:ext cx="3486150" cy="1551030"/>
            <a:chOff x="4832562" y="4927286"/>
            <a:chExt cx="3486150" cy="155103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88D4EB0-6CBB-495C-A3B2-37B842101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36993" y="4927286"/>
              <a:ext cx="1477287" cy="9848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DF78BE-AC2D-485F-A34C-9C71A79CA76C}"/>
                </a:ext>
              </a:extLst>
            </p:cNvPr>
            <p:cNvSpPr txBox="1"/>
            <p:nvPr/>
          </p:nvSpPr>
          <p:spPr>
            <a:xfrm>
              <a:off x="4832562" y="5955096"/>
              <a:ext cx="3486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supported by EU Horizon 2020 grant agreement 869984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7E4772A-858A-4786-A03D-E99595AE3B22}"/>
              </a:ext>
            </a:extLst>
          </p:cNvPr>
          <p:cNvGrpSpPr/>
          <p:nvPr/>
        </p:nvGrpSpPr>
        <p:grpSpPr>
          <a:xfrm>
            <a:off x="831850" y="5051309"/>
            <a:ext cx="1891817" cy="1226667"/>
            <a:chOff x="831850" y="5051309"/>
            <a:chExt cx="1891817" cy="1226667"/>
          </a:xfrm>
        </p:grpSpPr>
        <p:sp>
          <p:nvSpPr>
            <p:cNvPr id="18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310170" y="5133033"/>
              <a:ext cx="344229" cy="511901"/>
            </a:xfrm>
            <a:custGeom>
              <a:avLst/>
              <a:gdLst>
                <a:gd name="connsiteX0" fmla="*/ 0 w 344229"/>
                <a:gd name="connsiteY0" fmla="*/ 0 h 511901"/>
                <a:gd name="connsiteX1" fmla="*/ 149098 w 344229"/>
                <a:gd name="connsiteY1" fmla="*/ 0 h 511901"/>
                <a:gd name="connsiteX2" fmla="*/ 344230 w 344229"/>
                <a:gd name="connsiteY2" fmla="*/ 157737 h 511901"/>
                <a:gd name="connsiteX3" fmla="*/ 149098 w 344229"/>
                <a:gd name="connsiteY3" fmla="*/ 323865 h 511901"/>
                <a:gd name="connsiteX4" fmla="*/ 83463 w 344229"/>
                <a:gd name="connsiteY4" fmla="*/ 323865 h 511901"/>
                <a:gd name="connsiteX5" fmla="*/ 83463 w 344229"/>
                <a:gd name="connsiteY5" fmla="*/ 511901 h 511901"/>
                <a:gd name="connsiteX6" fmla="*/ 89 w 344229"/>
                <a:gd name="connsiteY6" fmla="*/ 511901 h 511901"/>
                <a:gd name="connsiteX7" fmla="*/ 141914 w 344229"/>
                <a:gd name="connsiteY7" fmla="*/ 251081 h 511901"/>
                <a:gd name="connsiteX8" fmla="*/ 254416 w 344229"/>
                <a:gd name="connsiteY8" fmla="*/ 157737 h 511901"/>
                <a:gd name="connsiteX9" fmla="*/ 141914 w 344229"/>
                <a:gd name="connsiteY9" fmla="*/ 72784 h 511901"/>
                <a:gd name="connsiteX10" fmla="*/ 83410 w 344229"/>
                <a:gd name="connsiteY10" fmla="*/ 72784 h 511901"/>
                <a:gd name="connsiteX11" fmla="*/ 83410 w 344229"/>
                <a:gd name="connsiteY11" fmla="*/ 251081 h 51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229" h="511901">
                  <a:moveTo>
                    <a:pt x="0" y="0"/>
                  </a:moveTo>
                  <a:lnTo>
                    <a:pt x="149098" y="0"/>
                  </a:lnTo>
                  <a:cubicBezTo>
                    <a:pt x="261192" y="0"/>
                    <a:pt x="344230" y="39221"/>
                    <a:pt x="344230" y="157737"/>
                  </a:cubicBezTo>
                  <a:cubicBezTo>
                    <a:pt x="344230" y="272315"/>
                    <a:pt x="259525" y="323865"/>
                    <a:pt x="149098" y="323865"/>
                  </a:cubicBezTo>
                  <a:lnTo>
                    <a:pt x="83463" y="323865"/>
                  </a:lnTo>
                  <a:lnTo>
                    <a:pt x="83463" y="511901"/>
                  </a:lnTo>
                  <a:lnTo>
                    <a:pt x="89" y="511901"/>
                  </a:lnTo>
                  <a:close/>
                  <a:moveTo>
                    <a:pt x="141914" y="251081"/>
                  </a:moveTo>
                  <a:cubicBezTo>
                    <a:pt x="217944" y="251081"/>
                    <a:pt x="254416" y="220499"/>
                    <a:pt x="254416" y="157737"/>
                  </a:cubicBezTo>
                  <a:cubicBezTo>
                    <a:pt x="254416" y="94461"/>
                    <a:pt x="216312" y="72784"/>
                    <a:pt x="141914" y="72784"/>
                  </a:cubicBezTo>
                  <a:lnTo>
                    <a:pt x="83410" y="72784"/>
                  </a:lnTo>
                  <a:lnTo>
                    <a:pt x="83410" y="251081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734138" y="5133033"/>
              <a:ext cx="301566" cy="511936"/>
            </a:xfrm>
            <a:custGeom>
              <a:avLst/>
              <a:gdLst>
                <a:gd name="connsiteX0" fmla="*/ 0 w 301566"/>
                <a:gd name="connsiteY0" fmla="*/ 0 h 511936"/>
                <a:gd name="connsiteX1" fmla="*/ 293744 w 301566"/>
                <a:gd name="connsiteY1" fmla="*/ 0 h 511936"/>
                <a:gd name="connsiteX2" fmla="*/ 293744 w 301566"/>
                <a:gd name="connsiteY2" fmla="*/ 76563 h 511936"/>
                <a:gd name="connsiteX3" fmla="*/ 87224 w 301566"/>
                <a:gd name="connsiteY3" fmla="*/ 76563 h 511936"/>
                <a:gd name="connsiteX4" fmla="*/ 87224 w 301566"/>
                <a:gd name="connsiteY4" fmla="*/ 207425 h 511936"/>
                <a:gd name="connsiteX5" fmla="*/ 257520 w 301566"/>
                <a:gd name="connsiteY5" fmla="*/ 207425 h 511936"/>
                <a:gd name="connsiteX6" fmla="*/ 257520 w 301566"/>
                <a:gd name="connsiteY6" fmla="*/ 284058 h 511936"/>
                <a:gd name="connsiteX7" fmla="*/ 87224 w 301566"/>
                <a:gd name="connsiteY7" fmla="*/ 284058 h 511936"/>
                <a:gd name="connsiteX8" fmla="*/ 87224 w 301566"/>
                <a:gd name="connsiteY8" fmla="*/ 435356 h 511936"/>
                <a:gd name="connsiteX9" fmla="*/ 301567 w 301566"/>
                <a:gd name="connsiteY9" fmla="*/ 435356 h 511936"/>
                <a:gd name="connsiteX10" fmla="*/ 301567 w 301566"/>
                <a:gd name="connsiteY10" fmla="*/ 511937 h 511936"/>
                <a:gd name="connsiteX11" fmla="*/ 0 w 301566"/>
                <a:gd name="connsiteY11" fmla="*/ 511937 h 51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66" h="511936">
                  <a:moveTo>
                    <a:pt x="0" y="0"/>
                  </a:moveTo>
                  <a:lnTo>
                    <a:pt x="293744" y="0"/>
                  </a:lnTo>
                  <a:lnTo>
                    <a:pt x="293744" y="76563"/>
                  </a:lnTo>
                  <a:lnTo>
                    <a:pt x="87224" y="76563"/>
                  </a:lnTo>
                  <a:lnTo>
                    <a:pt x="87224" y="207425"/>
                  </a:lnTo>
                  <a:lnTo>
                    <a:pt x="257520" y="207425"/>
                  </a:lnTo>
                  <a:lnTo>
                    <a:pt x="257520" y="284058"/>
                  </a:lnTo>
                  <a:lnTo>
                    <a:pt x="87224" y="284058"/>
                  </a:lnTo>
                  <a:lnTo>
                    <a:pt x="87224" y="435356"/>
                  </a:lnTo>
                  <a:lnTo>
                    <a:pt x="301567" y="435356"/>
                  </a:lnTo>
                  <a:lnTo>
                    <a:pt x="301567" y="511937"/>
                  </a:lnTo>
                  <a:lnTo>
                    <a:pt x="0" y="511937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2115141" y="5132465"/>
              <a:ext cx="355653" cy="513054"/>
            </a:xfrm>
            <a:custGeom>
              <a:avLst/>
              <a:gdLst>
                <a:gd name="connsiteX0" fmla="*/ 0 w 355653"/>
                <a:gd name="connsiteY0" fmla="*/ 1118 h 513054"/>
                <a:gd name="connsiteX1" fmla="*/ 95615 w 355653"/>
                <a:gd name="connsiteY1" fmla="*/ 816 h 513054"/>
                <a:gd name="connsiteX2" fmla="*/ 231941 w 355653"/>
                <a:gd name="connsiteY2" fmla="*/ 287943 h 513054"/>
                <a:gd name="connsiteX3" fmla="*/ 278737 w 355653"/>
                <a:gd name="connsiteY3" fmla="*/ 397164 h 513054"/>
                <a:gd name="connsiteX4" fmla="*/ 280883 w 355653"/>
                <a:gd name="connsiteY4" fmla="*/ 397164 h 513054"/>
                <a:gd name="connsiteX5" fmla="*/ 267987 w 355653"/>
                <a:gd name="connsiteY5" fmla="*/ 222840 h 513054"/>
                <a:gd name="connsiteX6" fmla="*/ 267277 w 355653"/>
                <a:gd name="connsiteY6" fmla="*/ 284 h 513054"/>
                <a:gd name="connsiteX7" fmla="*/ 354040 w 355653"/>
                <a:gd name="connsiteY7" fmla="*/ 0 h 513054"/>
                <a:gd name="connsiteX8" fmla="*/ 355654 w 355653"/>
                <a:gd name="connsiteY8" fmla="*/ 511937 h 513054"/>
                <a:gd name="connsiteX9" fmla="*/ 260057 w 355653"/>
                <a:gd name="connsiteY9" fmla="*/ 512238 h 513054"/>
                <a:gd name="connsiteX10" fmla="*/ 123731 w 355653"/>
                <a:gd name="connsiteY10" fmla="*/ 224863 h 513054"/>
                <a:gd name="connsiteX11" fmla="*/ 76953 w 355653"/>
                <a:gd name="connsiteY11" fmla="*/ 115908 h 513054"/>
                <a:gd name="connsiteX12" fmla="*/ 74806 w 355653"/>
                <a:gd name="connsiteY12" fmla="*/ 115908 h 513054"/>
                <a:gd name="connsiteX13" fmla="*/ 87703 w 355653"/>
                <a:gd name="connsiteY13" fmla="*/ 288742 h 513054"/>
                <a:gd name="connsiteX14" fmla="*/ 88412 w 355653"/>
                <a:gd name="connsiteY14" fmla="*/ 512770 h 513054"/>
                <a:gd name="connsiteX15" fmla="*/ 1632 w 355653"/>
                <a:gd name="connsiteY15" fmla="*/ 513054 h 51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5653" h="513054">
                  <a:moveTo>
                    <a:pt x="0" y="1118"/>
                  </a:moveTo>
                  <a:lnTo>
                    <a:pt x="95615" y="816"/>
                  </a:lnTo>
                  <a:lnTo>
                    <a:pt x="231941" y="287943"/>
                  </a:lnTo>
                  <a:lnTo>
                    <a:pt x="278737" y="397164"/>
                  </a:lnTo>
                  <a:lnTo>
                    <a:pt x="280883" y="397164"/>
                  </a:lnTo>
                  <a:cubicBezTo>
                    <a:pt x="276927" y="344851"/>
                    <a:pt x="268164" y="280085"/>
                    <a:pt x="267987" y="222840"/>
                  </a:cubicBezTo>
                  <a:lnTo>
                    <a:pt x="267277" y="284"/>
                  </a:lnTo>
                  <a:lnTo>
                    <a:pt x="354040" y="0"/>
                  </a:lnTo>
                  <a:lnTo>
                    <a:pt x="355654" y="511937"/>
                  </a:lnTo>
                  <a:lnTo>
                    <a:pt x="260057" y="512238"/>
                  </a:lnTo>
                  <a:lnTo>
                    <a:pt x="123731" y="224863"/>
                  </a:lnTo>
                  <a:lnTo>
                    <a:pt x="76953" y="115908"/>
                  </a:lnTo>
                  <a:lnTo>
                    <a:pt x="74806" y="115908"/>
                  </a:lnTo>
                  <a:cubicBezTo>
                    <a:pt x="78762" y="170368"/>
                    <a:pt x="87525" y="232047"/>
                    <a:pt x="87703" y="288742"/>
                  </a:cubicBezTo>
                  <a:lnTo>
                    <a:pt x="88412" y="512770"/>
                  </a:lnTo>
                  <a:lnTo>
                    <a:pt x="1632" y="513054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2586810" y="5051309"/>
              <a:ext cx="136592" cy="595399"/>
            </a:xfrm>
            <a:custGeom>
              <a:avLst/>
              <a:gdLst>
                <a:gd name="connsiteX0" fmla="*/ 0 w 136592"/>
                <a:gd name="connsiteY0" fmla="*/ 524833 h 595399"/>
                <a:gd name="connsiteX1" fmla="*/ 68296 w 136592"/>
                <a:gd name="connsiteY1" fmla="*/ 455348 h 595399"/>
                <a:gd name="connsiteX2" fmla="*/ 136592 w 136592"/>
                <a:gd name="connsiteY2" fmla="*/ 524833 h 595399"/>
                <a:gd name="connsiteX3" fmla="*/ 68296 w 136592"/>
                <a:gd name="connsiteY3" fmla="*/ 595400 h 595399"/>
                <a:gd name="connsiteX4" fmla="*/ 0 w 136592"/>
                <a:gd name="connsiteY4" fmla="*/ 524833 h 595399"/>
                <a:gd name="connsiteX5" fmla="*/ 25970 w 136592"/>
                <a:gd name="connsiteY5" fmla="*/ 150535 h 595399"/>
                <a:gd name="connsiteX6" fmla="*/ 23256 w 136592"/>
                <a:gd name="connsiteY6" fmla="*/ 0 h 595399"/>
                <a:gd name="connsiteX7" fmla="*/ 113336 w 136592"/>
                <a:gd name="connsiteY7" fmla="*/ 0 h 595399"/>
                <a:gd name="connsiteX8" fmla="*/ 110622 w 136592"/>
                <a:gd name="connsiteY8" fmla="*/ 150482 h 595399"/>
                <a:gd name="connsiteX9" fmla="*/ 98204 w 136592"/>
                <a:gd name="connsiteY9" fmla="*/ 402379 h 595399"/>
                <a:gd name="connsiteX10" fmla="*/ 38246 w 136592"/>
                <a:gd name="connsiteY10" fmla="*/ 402379 h 59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6592" h="595399">
                  <a:moveTo>
                    <a:pt x="0" y="524833"/>
                  </a:moveTo>
                  <a:cubicBezTo>
                    <a:pt x="0" y="482649"/>
                    <a:pt x="30157" y="455348"/>
                    <a:pt x="68296" y="455348"/>
                  </a:cubicBezTo>
                  <a:cubicBezTo>
                    <a:pt x="106436" y="455348"/>
                    <a:pt x="136592" y="482649"/>
                    <a:pt x="136592" y="524833"/>
                  </a:cubicBezTo>
                  <a:cubicBezTo>
                    <a:pt x="136592" y="567017"/>
                    <a:pt x="106436" y="595400"/>
                    <a:pt x="68296" y="595400"/>
                  </a:cubicBezTo>
                  <a:cubicBezTo>
                    <a:pt x="30157" y="595400"/>
                    <a:pt x="0" y="567017"/>
                    <a:pt x="0" y="524833"/>
                  </a:cubicBezTo>
                  <a:close/>
                  <a:moveTo>
                    <a:pt x="25970" y="150535"/>
                  </a:moveTo>
                  <a:lnTo>
                    <a:pt x="23256" y="0"/>
                  </a:lnTo>
                  <a:lnTo>
                    <a:pt x="113336" y="0"/>
                  </a:lnTo>
                  <a:lnTo>
                    <a:pt x="110622" y="150482"/>
                  </a:lnTo>
                  <a:lnTo>
                    <a:pt x="98204" y="402379"/>
                  </a:lnTo>
                  <a:lnTo>
                    <a:pt x="38246" y="402379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046122" y="5765969"/>
              <a:ext cx="353950" cy="511954"/>
            </a:xfrm>
            <a:custGeom>
              <a:avLst/>
              <a:gdLst>
                <a:gd name="connsiteX0" fmla="*/ 0 w 353950"/>
                <a:gd name="connsiteY0" fmla="*/ 0 h 511954"/>
                <a:gd name="connsiteX1" fmla="*/ 95614 w 353950"/>
                <a:gd name="connsiteY1" fmla="*/ 0 h 511954"/>
                <a:gd name="connsiteX2" fmla="*/ 230983 w 353950"/>
                <a:gd name="connsiteY2" fmla="*/ 287606 h 511954"/>
                <a:gd name="connsiteX3" fmla="*/ 277442 w 353950"/>
                <a:gd name="connsiteY3" fmla="*/ 396969 h 511954"/>
                <a:gd name="connsiteX4" fmla="*/ 279588 w 353950"/>
                <a:gd name="connsiteY4" fmla="*/ 396969 h 511954"/>
                <a:gd name="connsiteX5" fmla="*/ 267171 w 353950"/>
                <a:gd name="connsiteY5" fmla="*/ 222592 h 511954"/>
                <a:gd name="connsiteX6" fmla="*/ 267171 w 353950"/>
                <a:gd name="connsiteY6" fmla="*/ 0 h 511954"/>
                <a:gd name="connsiteX7" fmla="*/ 353951 w 353950"/>
                <a:gd name="connsiteY7" fmla="*/ 0 h 511954"/>
                <a:gd name="connsiteX8" fmla="*/ 353951 w 353950"/>
                <a:gd name="connsiteY8" fmla="*/ 511954 h 511954"/>
                <a:gd name="connsiteX9" fmla="*/ 258337 w 353950"/>
                <a:gd name="connsiteY9" fmla="*/ 511954 h 511954"/>
                <a:gd name="connsiteX10" fmla="*/ 123039 w 353950"/>
                <a:gd name="connsiteY10" fmla="*/ 224118 h 511954"/>
                <a:gd name="connsiteX11" fmla="*/ 76651 w 353950"/>
                <a:gd name="connsiteY11" fmla="*/ 115039 h 511954"/>
                <a:gd name="connsiteX12" fmla="*/ 74505 w 353950"/>
                <a:gd name="connsiteY12" fmla="*/ 115039 h 511954"/>
                <a:gd name="connsiteX13" fmla="*/ 86922 w 353950"/>
                <a:gd name="connsiteY13" fmla="*/ 287908 h 511954"/>
                <a:gd name="connsiteX14" fmla="*/ 86922 w 353950"/>
                <a:gd name="connsiteY14" fmla="*/ 511954 h 511954"/>
                <a:gd name="connsiteX15" fmla="*/ 0 w 353950"/>
                <a:gd name="connsiteY15" fmla="*/ 511954 h 51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3950" h="511954">
                  <a:moveTo>
                    <a:pt x="0" y="0"/>
                  </a:moveTo>
                  <a:lnTo>
                    <a:pt x="95614" y="0"/>
                  </a:lnTo>
                  <a:lnTo>
                    <a:pt x="230983" y="287606"/>
                  </a:lnTo>
                  <a:lnTo>
                    <a:pt x="277442" y="396969"/>
                  </a:lnTo>
                  <a:lnTo>
                    <a:pt x="279588" y="396969"/>
                  </a:lnTo>
                  <a:cubicBezTo>
                    <a:pt x="275810" y="344638"/>
                    <a:pt x="267171" y="279783"/>
                    <a:pt x="267171" y="222592"/>
                  </a:cubicBezTo>
                  <a:lnTo>
                    <a:pt x="267171" y="0"/>
                  </a:lnTo>
                  <a:lnTo>
                    <a:pt x="353951" y="0"/>
                  </a:lnTo>
                  <a:lnTo>
                    <a:pt x="353951" y="511954"/>
                  </a:lnTo>
                  <a:lnTo>
                    <a:pt x="258337" y="511954"/>
                  </a:lnTo>
                  <a:lnTo>
                    <a:pt x="123039" y="224118"/>
                  </a:lnTo>
                  <a:lnTo>
                    <a:pt x="76651" y="115039"/>
                  </a:lnTo>
                  <a:lnTo>
                    <a:pt x="74505" y="115039"/>
                  </a:lnTo>
                  <a:cubicBezTo>
                    <a:pt x="78301" y="169498"/>
                    <a:pt x="86922" y="231213"/>
                    <a:pt x="86922" y="287908"/>
                  </a:cubicBezTo>
                  <a:lnTo>
                    <a:pt x="86922" y="511954"/>
                  </a:lnTo>
                  <a:lnTo>
                    <a:pt x="0" y="511954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863191" y="5765969"/>
              <a:ext cx="414991" cy="512007"/>
            </a:xfrm>
            <a:custGeom>
              <a:avLst/>
              <a:gdLst>
                <a:gd name="connsiteX0" fmla="*/ 151174 w 414991"/>
                <a:gd name="connsiteY0" fmla="*/ 247924 h 512007"/>
                <a:gd name="connsiteX1" fmla="*/ 9597 w 414991"/>
                <a:gd name="connsiteY1" fmla="*/ 0 h 512007"/>
                <a:gd name="connsiteX2" fmla="*/ 110888 w 414991"/>
                <a:gd name="connsiteY2" fmla="*/ 0 h 512007"/>
                <a:gd name="connsiteX3" fmla="*/ 171379 w 414991"/>
                <a:gd name="connsiteY3" fmla="*/ 113230 h 512007"/>
                <a:gd name="connsiteX4" fmla="*/ 211718 w 414991"/>
                <a:gd name="connsiteY4" fmla="*/ 191850 h 512007"/>
                <a:gd name="connsiteX5" fmla="*/ 214858 w 414991"/>
                <a:gd name="connsiteY5" fmla="*/ 191850 h 512007"/>
                <a:gd name="connsiteX6" fmla="*/ 250496 w 414991"/>
                <a:gd name="connsiteY6" fmla="*/ 113230 h 512007"/>
                <a:gd name="connsiteX7" fmla="*/ 308326 w 414991"/>
                <a:gd name="connsiteY7" fmla="*/ 0 h 512007"/>
                <a:gd name="connsiteX8" fmla="*/ 405324 w 414991"/>
                <a:gd name="connsiteY8" fmla="*/ 0 h 512007"/>
                <a:gd name="connsiteX9" fmla="*/ 263800 w 414991"/>
                <a:gd name="connsiteY9" fmla="*/ 252216 h 512007"/>
                <a:gd name="connsiteX10" fmla="*/ 414992 w 414991"/>
                <a:gd name="connsiteY10" fmla="*/ 511954 h 512007"/>
                <a:gd name="connsiteX11" fmla="*/ 313293 w 414991"/>
                <a:gd name="connsiteY11" fmla="*/ 511954 h 512007"/>
                <a:gd name="connsiteX12" fmla="*/ 247480 w 414991"/>
                <a:gd name="connsiteY12" fmla="*/ 391327 h 512007"/>
                <a:gd name="connsiteX13" fmla="*/ 204374 w 414991"/>
                <a:gd name="connsiteY13" fmla="*/ 307740 h 512007"/>
                <a:gd name="connsiteX14" fmla="*/ 201234 w 414991"/>
                <a:gd name="connsiteY14" fmla="*/ 307740 h 512007"/>
                <a:gd name="connsiteX15" fmla="*/ 161658 w 414991"/>
                <a:gd name="connsiteY15" fmla="*/ 391381 h 512007"/>
                <a:gd name="connsiteX16" fmla="*/ 96998 w 414991"/>
                <a:gd name="connsiteY16" fmla="*/ 512008 h 512007"/>
                <a:gd name="connsiteX17" fmla="*/ 0 w 414991"/>
                <a:gd name="connsiteY17" fmla="*/ 512008 h 51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4991" h="512007">
                  <a:moveTo>
                    <a:pt x="151174" y="247924"/>
                  </a:moveTo>
                  <a:lnTo>
                    <a:pt x="9597" y="0"/>
                  </a:lnTo>
                  <a:lnTo>
                    <a:pt x="110888" y="0"/>
                  </a:lnTo>
                  <a:lnTo>
                    <a:pt x="171379" y="113230"/>
                  </a:lnTo>
                  <a:cubicBezTo>
                    <a:pt x="184098" y="136716"/>
                    <a:pt x="195841" y="160451"/>
                    <a:pt x="211718" y="191850"/>
                  </a:cubicBezTo>
                  <a:lnTo>
                    <a:pt x="214858" y="191850"/>
                  </a:lnTo>
                  <a:cubicBezTo>
                    <a:pt x="228091" y="160451"/>
                    <a:pt x="238841" y="136716"/>
                    <a:pt x="250496" y="113230"/>
                  </a:cubicBezTo>
                  <a:lnTo>
                    <a:pt x="308326" y="0"/>
                  </a:lnTo>
                  <a:lnTo>
                    <a:pt x="405324" y="0"/>
                  </a:lnTo>
                  <a:lnTo>
                    <a:pt x="263800" y="252216"/>
                  </a:lnTo>
                  <a:lnTo>
                    <a:pt x="414992" y="511954"/>
                  </a:lnTo>
                  <a:lnTo>
                    <a:pt x="313293" y="511954"/>
                  </a:lnTo>
                  <a:lnTo>
                    <a:pt x="247480" y="391327"/>
                  </a:lnTo>
                  <a:cubicBezTo>
                    <a:pt x="233395" y="365198"/>
                    <a:pt x="220162" y="339068"/>
                    <a:pt x="204374" y="307740"/>
                  </a:cubicBezTo>
                  <a:lnTo>
                    <a:pt x="201234" y="307740"/>
                  </a:lnTo>
                  <a:cubicBezTo>
                    <a:pt x="187344" y="339050"/>
                    <a:pt x="174678" y="365251"/>
                    <a:pt x="161658" y="391381"/>
                  </a:cubicBezTo>
                  <a:lnTo>
                    <a:pt x="96998" y="512008"/>
                  </a:lnTo>
                  <a:lnTo>
                    <a:pt x="0" y="512008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2340110" y="5765969"/>
              <a:ext cx="383557" cy="511954"/>
            </a:xfrm>
            <a:custGeom>
              <a:avLst/>
              <a:gdLst>
                <a:gd name="connsiteX0" fmla="*/ 146242 w 383557"/>
                <a:gd name="connsiteY0" fmla="*/ 76509 h 511954"/>
                <a:gd name="connsiteX1" fmla="*/ 0 w 383557"/>
                <a:gd name="connsiteY1" fmla="*/ 76509 h 511954"/>
                <a:gd name="connsiteX2" fmla="*/ 0 w 383557"/>
                <a:gd name="connsiteY2" fmla="*/ 0 h 511954"/>
                <a:gd name="connsiteX3" fmla="*/ 383558 w 383557"/>
                <a:gd name="connsiteY3" fmla="*/ 0 h 511954"/>
                <a:gd name="connsiteX4" fmla="*/ 383558 w 383557"/>
                <a:gd name="connsiteY4" fmla="*/ 76509 h 511954"/>
                <a:gd name="connsiteX5" fmla="*/ 237280 w 383557"/>
                <a:gd name="connsiteY5" fmla="*/ 76509 h 511954"/>
                <a:gd name="connsiteX6" fmla="*/ 237280 w 383557"/>
                <a:gd name="connsiteY6" fmla="*/ 511954 h 511954"/>
                <a:gd name="connsiteX7" fmla="*/ 146242 w 383557"/>
                <a:gd name="connsiteY7" fmla="*/ 511954 h 51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557" h="511954">
                  <a:moveTo>
                    <a:pt x="146242" y="76509"/>
                  </a:moveTo>
                  <a:lnTo>
                    <a:pt x="0" y="76509"/>
                  </a:lnTo>
                  <a:lnTo>
                    <a:pt x="0" y="0"/>
                  </a:lnTo>
                  <a:lnTo>
                    <a:pt x="383558" y="0"/>
                  </a:lnTo>
                  <a:lnTo>
                    <a:pt x="383558" y="76509"/>
                  </a:lnTo>
                  <a:lnTo>
                    <a:pt x="237280" y="76509"/>
                  </a:lnTo>
                  <a:lnTo>
                    <a:pt x="237280" y="511954"/>
                  </a:lnTo>
                  <a:lnTo>
                    <a:pt x="146242" y="511954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485576" y="5973465"/>
              <a:ext cx="260713" cy="76562"/>
            </a:xfrm>
            <a:custGeom>
              <a:avLst/>
              <a:gdLst>
                <a:gd name="connsiteX0" fmla="*/ 0 w 260713"/>
                <a:gd name="connsiteY0" fmla="*/ 0 h 76562"/>
                <a:gd name="connsiteX1" fmla="*/ 260714 w 260713"/>
                <a:gd name="connsiteY1" fmla="*/ 0 h 76562"/>
                <a:gd name="connsiteX2" fmla="*/ 260714 w 260713"/>
                <a:gd name="connsiteY2" fmla="*/ 76563 h 76562"/>
                <a:gd name="connsiteX3" fmla="*/ 0 w 260713"/>
                <a:gd name="connsiteY3" fmla="*/ 76563 h 7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713" h="76562">
                  <a:moveTo>
                    <a:pt x="0" y="0"/>
                  </a:moveTo>
                  <a:lnTo>
                    <a:pt x="260714" y="0"/>
                  </a:lnTo>
                  <a:lnTo>
                    <a:pt x="260714" y="76563"/>
                  </a:lnTo>
                  <a:lnTo>
                    <a:pt x="0" y="76563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485576" y="5765969"/>
              <a:ext cx="296990" cy="76580"/>
            </a:xfrm>
            <a:custGeom>
              <a:avLst/>
              <a:gdLst>
                <a:gd name="connsiteX0" fmla="*/ 0 w 296990"/>
                <a:gd name="connsiteY0" fmla="*/ 0 h 76580"/>
                <a:gd name="connsiteX1" fmla="*/ 296990 w 296990"/>
                <a:gd name="connsiteY1" fmla="*/ 0 h 76580"/>
                <a:gd name="connsiteX2" fmla="*/ 296990 w 296990"/>
                <a:gd name="connsiteY2" fmla="*/ 76580 h 76580"/>
                <a:gd name="connsiteX3" fmla="*/ 0 w 296990"/>
                <a:gd name="connsiteY3" fmla="*/ 76580 h 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990" h="76580">
                  <a:moveTo>
                    <a:pt x="0" y="0"/>
                  </a:moveTo>
                  <a:lnTo>
                    <a:pt x="296990" y="0"/>
                  </a:lnTo>
                  <a:lnTo>
                    <a:pt x="296990" y="76580"/>
                  </a:lnTo>
                  <a:lnTo>
                    <a:pt x="0" y="76580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1485576" y="6201343"/>
              <a:ext cx="304813" cy="76580"/>
            </a:xfrm>
            <a:custGeom>
              <a:avLst/>
              <a:gdLst>
                <a:gd name="connsiteX0" fmla="*/ 0 w 304813"/>
                <a:gd name="connsiteY0" fmla="*/ 0 h 76580"/>
                <a:gd name="connsiteX1" fmla="*/ 304813 w 304813"/>
                <a:gd name="connsiteY1" fmla="*/ 0 h 76580"/>
                <a:gd name="connsiteX2" fmla="*/ 304813 w 304813"/>
                <a:gd name="connsiteY2" fmla="*/ 76580 h 76580"/>
                <a:gd name="connsiteX3" fmla="*/ 0 w 304813"/>
                <a:gd name="connsiteY3" fmla="*/ 76580 h 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13" h="76580">
                  <a:moveTo>
                    <a:pt x="0" y="0"/>
                  </a:moveTo>
                  <a:lnTo>
                    <a:pt x="304813" y="0"/>
                  </a:lnTo>
                  <a:lnTo>
                    <a:pt x="304813" y="76580"/>
                  </a:lnTo>
                  <a:lnTo>
                    <a:pt x="0" y="76580"/>
                  </a:ln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Graphic 13">
              <a:extLst>
                <a:ext uri="{FF2B5EF4-FFF2-40B4-BE49-F238E27FC236}">
                  <a16:creationId xmlns:a16="http://schemas.microsoft.com/office/drawing/2014/main" id="{11B44E14-6DA9-4695-B73B-7A1F916AD468}"/>
                </a:ext>
              </a:extLst>
            </p:cNvPr>
            <p:cNvSpPr/>
            <p:nvPr/>
          </p:nvSpPr>
          <p:spPr>
            <a:xfrm>
              <a:off x="831850" y="5123631"/>
              <a:ext cx="379626" cy="530814"/>
            </a:xfrm>
            <a:custGeom>
              <a:avLst/>
              <a:gdLst>
                <a:gd name="connsiteX0" fmla="*/ 189810 w 379626"/>
                <a:gd name="connsiteY0" fmla="*/ 79206 h 530814"/>
                <a:gd name="connsiteX1" fmla="*/ 297451 w 379626"/>
                <a:gd name="connsiteY1" fmla="*/ 263020 h 530814"/>
                <a:gd name="connsiteX2" fmla="*/ 291899 w 379626"/>
                <a:gd name="connsiteY2" fmla="*/ 332451 h 530814"/>
                <a:gd name="connsiteX3" fmla="*/ 376267 w 379626"/>
                <a:gd name="connsiteY3" fmla="*/ 332451 h 530814"/>
                <a:gd name="connsiteX4" fmla="*/ 379620 w 379626"/>
                <a:gd name="connsiteY4" fmla="*/ 262949 h 530814"/>
                <a:gd name="connsiteX5" fmla="*/ 189810 w 379626"/>
                <a:gd name="connsiteY5" fmla="*/ 0 h 530814"/>
                <a:gd name="connsiteX6" fmla="*/ 0 w 379626"/>
                <a:gd name="connsiteY6" fmla="*/ 262949 h 530814"/>
                <a:gd name="connsiteX7" fmla="*/ 189810 w 379626"/>
                <a:gd name="connsiteY7" fmla="*/ 530811 h 530814"/>
                <a:gd name="connsiteX8" fmla="*/ 250851 w 379626"/>
                <a:gd name="connsiteY8" fmla="*/ 521303 h 530814"/>
                <a:gd name="connsiteX9" fmla="*/ 249077 w 379626"/>
                <a:gd name="connsiteY9" fmla="*/ 517524 h 530814"/>
                <a:gd name="connsiteX10" fmla="*/ 218920 w 379626"/>
                <a:gd name="connsiteY10" fmla="*/ 446567 h 530814"/>
                <a:gd name="connsiteX11" fmla="*/ 189810 w 379626"/>
                <a:gd name="connsiteY11" fmla="*/ 451517 h 530814"/>
                <a:gd name="connsiteX12" fmla="*/ 82204 w 379626"/>
                <a:gd name="connsiteY12" fmla="*/ 262949 h 530814"/>
                <a:gd name="connsiteX13" fmla="*/ 189810 w 379626"/>
                <a:gd name="connsiteY13" fmla="*/ 79206 h 53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626" h="530814">
                  <a:moveTo>
                    <a:pt x="189810" y="79206"/>
                  </a:moveTo>
                  <a:cubicBezTo>
                    <a:pt x="254966" y="79206"/>
                    <a:pt x="297451" y="145604"/>
                    <a:pt x="297451" y="263020"/>
                  </a:cubicBezTo>
                  <a:cubicBezTo>
                    <a:pt x="297609" y="286281"/>
                    <a:pt x="295752" y="309511"/>
                    <a:pt x="291899" y="332451"/>
                  </a:cubicBezTo>
                  <a:lnTo>
                    <a:pt x="376267" y="332451"/>
                  </a:lnTo>
                  <a:cubicBezTo>
                    <a:pt x="378607" y="309358"/>
                    <a:pt x="379726" y="286159"/>
                    <a:pt x="379620" y="262949"/>
                  </a:cubicBezTo>
                  <a:cubicBezTo>
                    <a:pt x="379620" y="94710"/>
                    <a:pt x="308663" y="0"/>
                    <a:pt x="189810" y="0"/>
                  </a:cubicBezTo>
                  <a:cubicBezTo>
                    <a:pt x="70957" y="0"/>
                    <a:pt x="0" y="94710"/>
                    <a:pt x="0" y="262949"/>
                  </a:cubicBezTo>
                  <a:cubicBezTo>
                    <a:pt x="0" y="434540"/>
                    <a:pt x="71081" y="530811"/>
                    <a:pt x="189810" y="530811"/>
                  </a:cubicBezTo>
                  <a:cubicBezTo>
                    <a:pt x="210535" y="530934"/>
                    <a:pt x="231144" y="527723"/>
                    <a:pt x="250851" y="521303"/>
                  </a:cubicBezTo>
                  <a:lnTo>
                    <a:pt x="249077" y="517524"/>
                  </a:lnTo>
                  <a:lnTo>
                    <a:pt x="218920" y="446567"/>
                  </a:lnTo>
                  <a:cubicBezTo>
                    <a:pt x="209586" y="449924"/>
                    <a:pt x="199730" y="451600"/>
                    <a:pt x="189810" y="451517"/>
                  </a:cubicBezTo>
                  <a:cubicBezTo>
                    <a:pt x="124689" y="451517"/>
                    <a:pt x="82204" y="383575"/>
                    <a:pt x="82204" y="262949"/>
                  </a:cubicBezTo>
                  <a:cubicBezTo>
                    <a:pt x="82204" y="145604"/>
                    <a:pt x="124689" y="79206"/>
                    <a:pt x="189810" y="79206"/>
                  </a:cubicBezTo>
                  <a:close/>
                </a:path>
              </a:pathLst>
            </a:custGeom>
            <a:solidFill>
              <a:srgbClr val="EDEDED"/>
            </a:solidFill>
            <a:ln w="1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707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push dir="u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push dir="u"/>
      </p:transition>
    </mc:Fallback>
  </mc:AlternateContent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version control repository hosting platforms</a:t>
            </a:r>
            <a:endParaRPr lang="en-GB" sz="3200" b="1" i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D8DA1-ED1E-4ADE-ACC8-1B8C26055026}"/>
              </a:ext>
            </a:extLst>
          </p:cNvPr>
          <p:cNvSpPr txBox="1"/>
          <p:nvPr/>
        </p:nvSpPr>
        <p:spPr>
          <a:xfrm>
            <a:off x="0" y="6581002"/>
            <a:ext cx="271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GitHub logo</a:t>
            </a:r>
            <a:r>
              <a:rPr lang="en-US" sz="1200" dirty="0"/>
              <a:t>, fair 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2488797"/>
            <a:ext cx="4178689" cy="1129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E05C0-325B-4604-92A6-EFFDFCCF9A90}"/>
              </a:ext>
            </a:extLst>
          </p:cNvPr>
          <p:cNvSpPr txBox="1"/>
          <p:nvPr/>
        </p:nvSpPr>
        <p:spPr>
          <a:xfrm>
            <a:off x="831850" y="945098"/>
            <a:ext cx="8938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>
                <a:latin typeface="Arial" panose="020B0604020202020204" pitchFamily="34" charset="0"/>
                <a:cs typeface="Arial" panose="020B0604020202020204" pitchFamily="34" charset="0"/>
              </a:rPr>
              <a:t>Wikifactory</a:t>
            </a:r>
          </a:p>
        </p:txBody>
      </p:sp>
    </p:spTree>
    <p:extLst>
      <p:ext uri="{BB962C8B-B14F-4D97-AF65-F5344CB8AC3E}">
        <p14:creationId xmlns:p14="http://schemas.microsoft.com/office/powerpoint/2010/main" val="32391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="http://schemas.openxmlformats.org/drawingml/2006/main" xmlns:r="http://schemas.openxmlformats.org/officeDocument/2006/relationships" xmlns:p="http://schemas.openxmlformats.org/presentationml/2006/main">
      <p:transition/>
    </mc:Fallback>
  </mc:AlternateContent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1A52-BA1E-4246-B047-02872FA0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metrics from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61607-027D-4778-9B9B-06E78936D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 skillset from file types to help contributor match-making?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F3B79A-DB42-4657-925E-E840591E5AFE}"/>
              </a:ext>
            </a:extLst>
          </p:cNvPr>
          <p:cNvGrpSpPr/>
          <p:nvPr/>
        </p:nvGrpSpPr>
        <p:grpSpPr>
          <a:xfrm>
            <a:off x="-146061" y="-131631"/>
            <a:ext cx="4129213" cy="2473293"/>
            <a:chOff x="-146061" y="-131631"/>
            <a:chExt cx="4129213" cy="24732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C3F1150-B895-4DB1-8FA6-593F25B1C2B5}"/>
                </a:ext>
              </a:extLst>
            </p:cNvPr>
            <p:cNvGrpSpPr/>
            <p:nvPr/>
          </p:nvGrpSpPr>
          <p:grpSpPr>
            <a:xfrm>
              <a:off x="-146061" y="-131629"/>
              <a:ext cx="763172" cy="1040691"/>
              <a:chOff x="3207727" y="1115160"/>
              <a:chExt cx="2353408" cy="3209196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AB3BED1-51C7-4FF8-8886-82AA4622A44F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261F2A1-3A90-4CBD-B902-6C1034A15813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EF9591AA-6E09-4458-B3E2-BF4A972ADDCC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B6732BC-53DF-45B2-925D-854BC0E2D7C3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6519EE8-219A-4573-8CAC-8364B18B5690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67EEA4C-3C7E-4B27-A7AF-961C6005DBFB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33498C7-D1DA-4B46-9931-65B0780270BF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94A675-41E5-43E4-B87F-DC1FE3F7907D}"/>
                </a:ext>
              </a:extLst>
            </p:cNvPr>
            <p:cNvGrpSpPr/>
            <p:nvPr/>
          </p:nvGrpSpPr>
          <p:grpSpPr>
            <a:xfrm>
              <a:off x="981113" y="-131630"/>
              <a:ext cx="763172" cy="1040691"/>
              <a:chOff x="3207727" y="1115160"/>
              <a:chExt cx="2353408" cy="3209196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9BC28E1-C3A3-4960-82C2-567497979F3F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BB7EED0-6FBA-4ECE-8A0C-40362089C022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6F5B9AE-5FE6-4397-A76D-BA60C509EE8C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C960010-E1E3-4D62-B507-BAE285A2E9AB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C6E3121-7749-48CF-A9E0-C98A3ACCEBCC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2A5DFB5-3CD0-4025-B0B1-DE69990E9DC4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2CBFDDD-DCA3-4B2E-86AD-0F3F12630623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F1BAA1-91DC-4BB2-8DF1-AAFE3E7954A5}"/>
                </a:ext>
              </a:extLst>
            </p:cNvPr>
            <p:cNvGrpSpPr/>
            <p:nvPr/>
          </p:nvGrpSpPr>
          <p:grpSpPr>
            <a:xfrm>
              <a:off x="2102815" y="-131631"/>
              <a:ext cx="763172" cy="1040691"/>
              <a:chOff x="3207727" y="1115160"/>
              <a:chExt cx="2353408" cy="3209196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1BDE59-7406-4425-A85C-9D6962149D03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4607925-C757-4B2D-A5E8-840C56000060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EB55378-D2BA-4264-A9BE-002E0E6EEC64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E38DC23-E6F3-463A-9552-9D6C47AF7698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8B08D9D-68AA-496F-829F-01AB6AC242FB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3D12493-B3D3-40DC-A4EE-FE7C3606FF1A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EC4AAE5-1CEE-4992-A40E-34EB5FD99B34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BD2ED4B-7C89-4C3D-AB5F-8C63AFBC7FE9}"/>
                </a:ext>
              </a:extLst>
            </p:cNvPr>
            <p:cNvGrpSpPr/>
            <p:nvPr/>
          </p:nvGrpSpPr>
          <p:grpSpPr>
            <a:xfrm>
              <a:off x="3219980" y="-103240"/>
              <a:ext cx="763172" cy="1040691"/>
              <a:chOff x="3207727" y="1115160"/>
              <a:chExt cx="2353408" cy="3209196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37B2C0B-CAC7-4AAB-B9C4-4A7FAC3D6E0F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4E3AAFF-6230-4205-91C1-0EB264AF49A2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D271726-F3C2-4558-A566-074D87E5C5A7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32D1495-5429-4568-A18A-6B4CD3DD74D5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0FFB6EF-71A9-4B97-9B97-793C38B158AE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2798A2C-A247-472D-822F-380F007FA3E5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88C4264-85AF-4F90-BBF4-85DBA4ABCE4C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EF1712-DD6C-4B7F-85D7-A1F99EC1F4A3}"/>
                </a:ext>
              </a:extLst>
            </p:cNvPr>
            <p:cNvGrpSpPr/>
            <p:nvPr/>
          </p:nvGrpSpPr>
          <p:grpSpPr>
            <a:xfrm>
              <a:off x="-146061" y="1272582"/>
              <a:ext cx="763172" cy="1040691"/>
              <a:chOff x="3207727" y="1115160"/>
              <a:chExt cx="2353408" cy="3209196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87BAC26-DD29-4FDF-A88E-43B1734BC173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7D5F50E-2B87-4496-9AD4-1CE0125CF8DC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93424BE-21B7-4AE2-9C78-299407B289C6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FC85ED5-0C26-4B6A-AC1D-9E5D528B4373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6735E8E-D972-4DE6-9261-1C9E6BEC10CF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848FD21-1D86-42ED-B979-8223E42B9B96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8EB294A-1F3F-49DA-834C-8C87DC590090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1AE86B-4A90-48C5-A64C-F999A854C9EF}"/>
                </a:ext>
              </a:extLst>
            </p:cNvPr>
            <p:cNvGrpSpPr/>
            <p:nvPr/>
          </p:nvGrpSpPr>
          <p:grpSpPr>
            <a:xfrm>
              <a:off x="981113" y="1272581"/>
              <a:ext cx="763172" cy="1040691"/>
              <a:chOff x="3207727" y="1115160"/>
              <a:chExt cx="2353408" cy="3209196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5F6629C-75A3-49B6-B4CF-27CE02D4332E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C643A7-EBEA-4C64-B424-CD093F71849D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8F45C18-FB48-44D0-A3ED-062107988F46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59988F0-D016-48C3-AFCB-F49D70CDDC9F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020C131-15F1-471B-B91C-792809AD8DD6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30B2E9E-207C-41C7-86D0-9BB3ADA72B93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A8DEF2D-DA5F-4D80-B73B-0CB27E44F034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5752DD2-D4FC-4D85-83CB-D5D26477448C}"/>
                </a:ext>
              </a:extLst>
            </p:cNvPr>
            <p:cNvGrpSpPr/>
            <p:nvPr/>
          </p:nvGrpSpPr>
          <p:grpSpPr>
            <a:xfrm>
              <a:off x="2102815" y="1272580"/>
              <a:ext cx="763172" cy="1040691"/>
              <a:chOff x="3207727" y="1115160"/>
              <a:chExt cx="2353408" cy="3209196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A8BEB7-224E-4321-96C3-2C360A1798C3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D92C456-C3E9-4F45-AE3D-0CF71662D7D8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C748754-586B-43B1-958C-78B4C479D65E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CF5AA8A-66A5-47BC-BEE4-3A3DBFCD9A1B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02F9CEA-D39F-4EC3-B54D-FDA6F3A731CC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53455B7-40C2-4FB7-8AED-C2D57880C5EC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0A4D423-8FC3-49E3-82C5-23AD7143978B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58620E4-1DA4-4257-A4CE-5728B127E97E}"/>
                </a:ext>
              </a:extLst>
            </p:cNvPr>
            <p:cNvGrpSpPr/>
            <p:nvPr/>
          </p:nvGrpSpPr>
          <p:grpSpPr>
            <a:xfrm>
              <a:off x="3219980" y="1300971"/>
              <a:ext cx="763172" cy="1040691"/>
              <a:chOff x="3207727" y="1115160"/>
              <a:chExt cx="2353408" cy="3209196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780E8DB-B647-4FE0-8411-B8EE0ECCE308}"/>
                  </a:ext>
                </a:extLst>
              </p:cNvPr>
              <p:cNvSpPr/>
              <p:nvPr/>
            </p:nvSpPr>
            <p:spPr>
              <a:xfrm>
                <a:off x="3207727" y="1115160"/>
                <a:ext cx="2353408" cy="3209196"/>
              </a:xfrm>
              <a:custGeom>
                <a:avLst/>
                <a:gdLst>
                  <a:gd name="connsiteX0" fmla="*/ 2315967 w 2353407"/>
                  <a:gd name="connsiteY0" fmla="*/ 791601 h 3209192"/>
                  <a:gd name="connsiteX1" fmla="*/ 1679477 w 2353407"/>
                  <a:gd name="connsiteY1" fmla="*/ 53487 h 3209192"/>
                  <a:gd name="connsiteX2" fmla="*/ 1556458 w 2353407"/>
                  <a:gd name="connsiteY2" fmla="*/ 0 h 3209192"/>
                  <a:gd name="connsiteX3" fmla="*/ 160460 w 2353407"/>
                  <a:gd name="connsiteY3" fmla="*/ 0 h 3209192"/>
                  <a:gd name="connsiteX4" fmla="*/ 0 w 2353407"/>
                  <a:gd name="connsiteY4" fmla="*/ 160460 h 3209192"/>
                  <a:gd name="connsiteX5" fmla="*/ 0 w 2353407"/>
                  <a:gd name="connsiteY5" fmla="*/ 3048733 h 3209192"/>
                  <a:gd name="connsiteX6" fmla="*/ 160460 w 2353407"/>
                  <a:gd name="connsiteY6" fmla="*/ 3209192 h 3209192"/>
                  <a:gd name="connsiteX7" fmla="*/ 2192948 w 2353407"/>
                  <a:gd name="connsiteY7" fmla="*/ 3209192 h 3209192"/>
                  <a:gd name="connsiteX8" fmla="*/ 2353408 w 2353407"/>
                  <a:gd name="connsiteY8" fmla="*/ 3048733 h 3209192"/>
                  <a:gd name="connsiteX9" fmla="*/ 2353408 w 2353407"/>
                  <a:gd name="connsiteY9" fmla="*/ 893225 h 3209192"/>
                  <a:gd name="connsiteX10" fmla="*/ 2315967 w 2353407"/>
                  <a:gd name="connsiteY10" fmla="*/ 791601 h 3209192"/>
                  <a:gd name="connsiteX11" fmla="*/ 1658083 w 2353407"/>
                  <a:gd name="connsiteY11" fmla="*/ 197900 h 3209192"/>
                  <a:gd name="connsiteX12" fmla="*/ 2182251 w 2353407"/>
                  <a:gd name="connsiteY12" fmla="*/ 802298 h 3209192"/>
                  <a:gd name="connsiteX13" fmla="*/ 1711569 w 2353407"/>
                  <a:gd name="connsiteY13" fmla="*/ 802298 h 3209192"/>
                  <a:gd name="connsiteX14" fmla="*/ 1658083 w 2353407"/>
                  <a:gd name="connsiteY14" fmla="*/ 748812 h 3209192"/>
                  <a:gd name="connsiteX15" fmla="*/ 1658083 w 2353407"/>
                  <a:gd name="connsiteY15" fmla="*/ 197900 h 3209192"/>
                  <a:gd name="connsiteX16" fmla="*/ 2192948 w 2353407"/>
                  <a:gd name="connsiteY16" fmla="*/ 3102219 h 3209192"/>
                  <a:gd name="connsiteX17" fmla="*/ 160460 w 2353407"/>
                  <a:gd name="connsiteY17" fmla="*/ 3102219 h 3209192"/>
                  <a:gd name="connsiteX18" fmla="*/ 106973 w 2353407"/>
                  <a:gd name="connsiteY18" fmla="*/ 3048733 h 3209192"/>
                  <a:gd name="connsiteX19" fmla="*/ 106973 w 2353407"/>
                  <a:gd name="connsiteY19" fmla="*/ 160460 h 3209192"/>
                  <a:gd name="connsiteX20" fmla="*/ 160460 w 2353407"/>
                  <a:gd name="connsiteY20" fmla="*/ 106973 h 3209192"/>
                  <a:gd name="connsiteX21" fmla="*/ 1551109 w 2353407"/>
                  <a:gd name="connsiteY21" fmla="*/ 106973 h 3209192"/>
                  <a:gd name="connsiteX22" fmla="*/ 1551109 w 2353407"/>
                  <a:gd name="connsiteY22" fmla="*/ 748812 h 3209192"/>
                  <a:gd name="connsiteX23" fmla="*/ 1711569 w 2353407"/>
                  <a:gd name="connsiteY23" fmla="*/ 909271 h 3209192"/>
                  <a:gd name="connsiteX24" fmla="*/ 2246434 w 2353407"/>
                  <a:gd name="connsiteY24" fmla="*/ 909271 h 3209192"/>
                  <a:gd name="connsiteX25" fmla="*/ 2246434 w 2353407"/>
                  <a:gd name="connsiteY25" fmla="*/ 3048733 h 3209192"/>
                  <a:gd name="connsiteX26" fmla="*/ 2192948 w 2353407"/>
                  <a:gd name="connsiteY26" fmla="*/ 3102219 h 320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353407" h="3209192">
                    <a:moveTo>
                      <a:pt x="2315967" y="791601"/>
                    </a:moveTo>
                    <a:lnTo>
                      <a:pt x="1679477" y="53487"/>
                    </a:lnTo>
                    <a:cubicBezTo>
                      <a:pt x="1647385" y="16046"/>
                      <a:pt x="1604596" y="0"/>
                      <a:pt x="1556458" y="0"/>
                    </a:cubicBezTo>
                    <a:lnTo>
                      <a:pt x="160460" y="0"/>
                    </a:lnTo>
                    <a:cubicBezTo>
                      <a:pt x="69533" y="0"/>
                      <a:pt x="0" y="69533"/>
                      <a:pt x="0" y="160460"/>
                    </a:cubicBezTo>
                    <a:lnTo>
                      <a:pt x="0" y="3048733"/>
                    </a:lnTo>
                    <a:cubicBezTo>
                      <a:pt x="0" y="3139660"/>
                      <a:pt x="69533" y="3209192"/>
                      <a:pt x="160460" y="3209192"/>
                    </a:cubicBezTo>
                    <a:lnTo>
                      <a:pt x="2192948" y="3209192"/>
                    </a:lnTo>
                    <a:cubicBezTo>
                      <a:pt x="2283875" y="3209192"/>
                      <a:pt x="2353408" y="3139660"/>
                      <a:pt x="2353408" y="3048733"/>
                    </a:cubicBezTo>
                    <a:lnTo>
                      <a:pt x="2353408" y="893225"/>
                    </a:lnTo>
                    <a:cubicBezTo>
                      <a:pt x="2353408" y="855785"/>
                      <a:pt x="2337362" y="818344"/>
                      <a:pt x="2315967" y="791601"/>
                    </a:cubicBezTo>
                    <a:close/>
                    <a:moveTo>
                      <a:pt x="1658083" y="197900"/>
                    </a:moveTo>
                    <a:lnTo>
                      <a:pt x="2182251" y="802298"/>
                    </a:lnTo>
                    <a:lnTo>
                      <a:pt x="1711569" y="802298"/>
                    </a:lnTo>
                    <a:cubicBezTo>
                      <a:pt x="1679477" y="802298"/>
                      <a:pt x="1658083" y="780903"/>
                      <a:pt x="1658083" y="748812"/>
                    </a:cubicBezTo>
                    <a:lnTo>
                      <a:pt x="1658083" y="197900"/>
                    </a:lnTo>
                    <a:close/>
                    <a:moveTo>
                      <a:pt x="2192948" y="3102219"/>
                    </a:moveTo>
                    <a:lnTo>
                      <a:pt x="160460" y="3102219"/>
                    </a:lnTo>
                    <a:cubicBezTo>
                      <a:pt x="128368" y="3102219"/>
                      <a:pt x="106973" y="3080825"/>
                      <a:pt x="106973" y="3048733"/>
                    </a:cubicBezTo>
                    <a:lnTo>
                      <a:pt x="106973" y="160460"/>
                    </a:lnTo>
                    <a:cubicBezTo>
                      <a:pt x="106973" y="128368"/>
                      <a:pt x="128368" y="106973"/>
                      <a:pt x="160460" y="106973"/>
                    </a:cubicBezTo>
                    <a:lnTo>
                      <a:pt x="1551109" y="106973"/>
                    </a:lnTo>
                    <a:lnTo>
                      <a:pt x="1551109" y="748812"/>
                    </a:lnTo>
                    <a:cubicBezTo>
                      <a:pt x="1551109" y="839739"/>
                      <a:pt x="1620642" y="909271"/>
                      <a:pt x="1711569" y="909271"/>
                    </a:cubicBezTo>
                    <a:lnTo>
                      <a:pt x="2246434" y="909271"/>
                    </a:lnTo>
                    <a:lnTo>
                      <a:pt x="2246434" y="3048733"/>
                    </a:lnTo>
                    <a:cubicBezTo>
                      <a:pt x="2246434" y="3080825"/>
                      <a:pt x="2225040" y="3102219"/>
                      <a:pt x="2192948" y="31022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C042426-5EE4-4364-8839-6616A5E0585F}"/>
                  </a:ext>
                </a:extLst>
              </p:cNvPr>
              <p:cNvSpPr/>
              <p:nvPr/>
            </p:nvSpPr>
            <p:spPr>
              <a:xfrm>
                <a:off x="3496556" y="1393291"/>
                <a:ext cx="438591" cy="620441"/>
              </a:xfrm>
              <a:custGeom>
                <a:avLst/>
                <a:gdLst>
                  <a:gd name="connsiteX0" fmla="*/ 64184 w 438589"/>
                  <a:gd name="connsiteY0" fmla="*/ 620444 h 620443"/>
                  <a:gd name="connsiteX1" fmla="*/ 0 w 438589"/>
                  <a:gd name="connsiteY1" fmla="*/ 534865 h 620443"/>
                  <a:gd name="connsiteX2" fmla="*/ 267433 w 438589"/>
                  <a:gd name="connsiteY2" fmla="*/ 310222 h 620443"/>
                  <a:gd name="connsiteX3" fmla="*/ 0 w 438589"/>
                  <a:gd name="connsiteY3" fmla="*/ 85578 h 620443"/>
                  <a:gd name="connsiteX4" fmla="*/ 64184 w 438589"/>
                  <a:gd name="connsiteY4" fmla="*/ 0 h 620443"/>
                  <a:gd name="connsiteX5" fmla="*/ 438590 w 438589"/>
                  <a:gd name="connsiteY5" fmla="*/ 310222 h 62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8589" h="620443">
                    <a:moveTo>
                      <a:pt x="64184" y="620444"/>
                    </a:moveTo>
                    <a:lnTo>
                      <a:pt x="0" y="534865"/>
                    </a:lnTo>
                    <a:lnTo>
                      <a:pt x="267433" y="310222"/>
                    </a:lnTo>
                    <a:lnTo>
                      <a:pt x="0" y="85578"/>
                    </a:lnTo>
                    <a:lnTo>
                      <a:pt x="64184" y="0"/>
                    </a:lnTo>
                    <a:lnTo>
                      <a:pt x="438590" y="310222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369CEB1-4F70-47CB-90AD-1C8A5764E3A5}"/>
                  </a:ext>
                </a:extLst>
              </p:cNvPr>
              <p:cNvSpPr/>
              <p:nvPr/>
            </p:nvSpPr>
            <p:spPr>
              <a:xfrm>
                <a:off x="3796079" y="1917458"/>
                <a:ext cx="320919" cy="106973"/>
              </a:xfrm>
              <a:custGeom>
                <a:avLst/>
                <a:gdLst>
                  <a:gd name="connsiteX0" fmla="*/ 0 w 320919"/>
                  <a:gd name="connsiteY0" fmla="*/ 0 h 106973"/>
                  <a:gd name="connsiteX1" fmla="*/ 320919 w 320919"/>
                  <a:gd name="connsiteY1" fmla="*/ 0 h 106973"/>
                  <a:gd name="connsiteX2" fmla="*/ 320919 w 320919"/>
                  <a:gd name="connsiteY2" fmla="*/ 106973 h 106973"/>
                  <a:gd name="connsiteX3" fmla="*/ 0 w 32091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19" h="106973">
                    <a:moveTo>
                      <a:pt x="0" y="0"/>
                    </a:moveTo>
                    <a:lnTo>
                      <a:pt x="320919" y="0"/>
                    </a:lnTo>
                    <a:lnTo>
                      <a:pt x="32091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789F732-EDF2-45D9-B9D9-ED63FEE93B45}"/>
                  </a:ext>
                </a:extLst>
              </p:cNvPr>
              <p:cNvSpPr/>
              <p:nvPr/>
            </p:nvSpPr>
            <p:spPr>
              <a:xfrm>
                <a:off x="3528646" y="2238377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2A3BF0D-6F78-41E6-9FB6-913A44403E53}"/>
                  </a:ext>
                </a:extLst>
              </p:cNvPr>
              <p:cNvSpPr/>
              <p:nvPr/>
            </p:nvSpPr>
            <p:spPr>
              <a:xfrm>
                <a:off x="3528646" y="2559296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895E088-B567-4800-8E3E-6D2B84DE712E}"/>
                  </a:ext>
                </a:extLst>
              </p:cNvPr>
              <p:cNvSpPr/>
              <p:nvPr/>
            </p:nvSpPr>
            <p:spPr>
              <a:xfrm>
                <a:off x="3528646" y="2880215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D009AFE-4AE4-42E2-AAFA-63EACD60BF8A}"/>
                  </a:ext>
                </a:extLst>
              </p:cNvPr>
              <p:cNvSpPr/>
              <p:nvPr/>
            </p:nvSpPr>
            <p:spPr>
              <a:xfrm>
                <a:off x="3528646" y="3201134"/>
                <a:ext cx="1711569" cy="106973"/>
              </a:xfrm>
              <a:custGeom>
                <a:avLst/>
                <a:gdLst>
                  <a:gd name="connsiteX0" fmla="*/ 0 w 1711569"/>
                  <a:gd name="connsiteY0" fmla="*/ 0 h 106973"/>
                  <a:gd name="connsiteX1" fmla="*/ 1711569 w 1711569"/>
                  <a:gd name="connsiteY1" fmla="*/ 0 h 106973"/>
                  <a:gd name="connsiteX2" fmla="*/ 1711569 w 1711569"/>
                  <a:gd name="connsiteY2" fmla="*/ 106973 h 106973"/>
                  <a:gd name="connsiteX3" fmla="*/ 0 w 1711569"/>
                  <a:gd name="connsiteY3" fmla="*/ 106973 h 10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1569" h="106973">
                    <a:moveTo>
                      <a:pt x="0" y="0"/>
                    </a:moveTo>
                    <a:lnTo>
                      <a:pt x="1711569" y="0"/>
                    </a:lnTo>
                    <a:lnTo>
                      <a:pt x="1711569" y="106973"/>
                    </a:lnTo>
                    <a:lnTo>
                      <a:pt x="0" y="106973"/>
                    </a:lnTo>
                    <a:close/>
                  </a:path>
                </a:pathLst>
              </a:custGeom>
              <a:solidFill>
                <a:srgbClr val="FFFFFF"/>
              </a:solidFill>
              <a:ln w="53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074B135E-4925-46B2-A688-0BA0895B4FA0}"/>
              </a:ext>
            </a:extLst>
          </p:cNvPr>
          <p:cNvSpPr/>
          <p:nvPr/>
        </p:nvSpPr>
        <p:spPr>
          <a:xfrm>
            <a:off x="1935078" y="1107430"/>
            <a:ext cx="2202356" cy="1409433"/>
          </a:xfrm>
          <a:prstGeom prst="roundRect">
            <a:avLst>
              <a:gd name="adj" fmla="val 8207"/>
            </a:avLst>
          </a:prstGeom>
          <a:noFill/>
          <a:ln w="76200">
            <a:solidFill>
              <a:srgbClr val="FFF963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0B2F341-D0D7-4F0D-AC45-20E0D35EBF8D}"/>
              </a:ext>
            </a:extLst>
          </p:cNvPr>
          <p:cNvGrpSpPr/>
          <p:nvPr/>
        </p:nvGrpSpPr>
        <p:grpSpPr>
          <a:xfrm>
            <a:off x="5000546" y="870532"/>
            <a:ext cx="6346904" cy="1037507"/>
            <a:chOff x="5035857" y="191244"/>
            <a:chExt cx="4949259" cy="869866"/>
          </a:xfrm>
        </p:grpSpPr>
        <p:sp>
          <p:nvSpPr>
            <p:cNvPr id="105" name="Rounded Rectangular Callout 5">
              <a:extLst>
                <a:ext uri="{FF2B5EF4-FFF2-40B4-BE49-F238E27FC236}">
                  <a16:creationId xmlns:a16="http://schemas.microsoft.com/office/drawing/2014/main" id="{8172C453-CE1B-4AD0-A6E5-09E6B9631E54}"/>
                </a:ext>
              </a:extLst>
            </p:cNvPr>
            <p:cNvSpPr/>
            <p:nvPr/>
          </p:nvSpPr>
          <p:spPr>
            <a:xfrm>
              <a:off x="5035857" y="191244"/>
              <a:ext cx="4949259" cy="869866"/>
            </a:xfrm>
            <a:prstGeom prst="wedgeRoundRectCallout">
              <a:avLst>
                <a:gd name="adj1" fmla="val -64506"/>
                <a:gd name="adj2" fmla="val -2985"/>
                <a:gd name="adj3" fmla="val 16667"/>
              </a:avLst>
            </a:prstGeom>
            <a:solidFill>
              <a:srgbClr val="FFF963"/>
            </a:solidFill>
            <a:ln>
              <a:solidFill>
                <a:srgbClr val="FFF963"/>
              </a:solidFill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A3AB52E-F95E-44F6-9DE8-A08DF9DAE052}"/>
                </a:ext>
              </a:extLst>
            </p:cNvPr>
            <p:cNvSpPr txBox="1"/>
            <p:nvPr/>
          </p:nvSpPr>
          <p:spPr>
            <a:xfrm>
              <a:off x="5128281" y="399760"/>
              <a:ext cx="4856835" cy="490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3D CAD skills needed!</a:t>
              </a:r>
              <a:endParaRPr lang="en-GB" sz="3200" dirty="0">
                <a:solidFill>
                  <a:schemeClr val="bg2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6442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0" grpId="0" animBg="1"/>
    </p:bld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358045"/>
            <a:ext cx="10515600" cy="2852737"/>
          </a:xfrm>
        </p:spPr>
        <p:txBody>
          <a:bodyPr/>
          <a:lstStyle/>
          <a:p>
            <a:r>
              <a:rPr lang="en-GB" dirty="0"/>
              <a:t>data mining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open source hardware repository metadata</a:t>
            </a:r>
            <a:endParaRPr lang="en-GB" sz="3200" b="1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463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2081BB1-01DE-4280-84D7-E15E744595CF}"/>
              </a:ext>
            </a:extLst>
          </p:cNvPr>
          <p:cNvGrpSpPr/>
          <p:nvPr/>
        </p:nvGrpSpPr>
        <p:grpSpPr>
          <a:xfrm>
            <a:off x="1723043" y="1536972"/>
            <a:ext cx="1341120" cy="2454352"/>
            <a:chOff x="2175105" y="1536972"/>
            <a:chExt cx="1341120" cy="24543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EA03D9D-D0B6-4510-8BCA-B929D74456F3}"/>
                </a:ext>
              </a:extLst>
            </p:cNvPr>
            <p:cNvCxnSpPr>
              <a:cxnSpLocks/>
            </p:cNvCxnSpPr>
            <p:nvPr/>
          </p:nvCxnSpPr>
          <p:spPr>
            <a:xfrm>
              <a:off x="3226664" y="2447402"/>
              <a:ext cx="0" cy="1254362"/>
            </a:xfrm>
            <a:prstGeom prst="line">
              <a:avLst/>
            </a:prstGeom>
            <a:ln w="635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1B4853B-CB39-4C8C-BF37-F505FE40B170}"/>
                </a:ext>
              </a:extLst>
            </p:cNvPr>
            <p:cNvCxnSpPr>
              <a:cxnSpLocks/>
            </p:cNvCxnSpPr>
            <p:nvPr/>
          </p:nvCxnSpPr>
          <p:spPr>
            <a:xfrm>
              <a:off x="2175105" y="1536972"/>
              <a:ext cx="1051559" cy="910430"/>
            </a:xfrm>
            <a:prstGeom prst="line">
              <a:avLst/>
            </a:prstGeom>
            <a:ln w="635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1779A8-841C-4ABD-B3EA-D2A5DF7854F7}"/>
                </a:ext>
              </a:extLst>
            </p:cNvPr>
            <p:cNvSpPr/>
            <p:nvPr/>
          </p:nvSpPr>
          <p:spPr>
            <a:xfrm>
              <a:off x="2937105" y="3412204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461B7F6-4228-43B8-86F1-F6CD1951763C}"/>
                </a:ext>
              </a:extLst>
            </p:cNvPr>
            <p:cNvSpPr/>
            <p:nvPr/>
          </p:nvSpPr>
          <p:spPr>
            <a:xfrm>
              <a:off x="2937105" y="2157842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056DC73-F676-4DF7-90D3-3469B3143A5B}"/>
              </a:ext>
            </a:extLst>
          </p:cNvPr>
          <p:cNvGrpSpPr/>
          <p:nvPr/>
        </p:nvGrpSpPr>
        <p:grpSpPr>
          <a:xfrm>
            <a:off x="1437698" y="1009464"/>
            <a:ext cx="579120" cy="5328500"/>
            <a:chOff x="1889760" y="1009464"/>
            <a:chExt cx="579120" cy="53285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CD4F3CB-BCC8-4F4E-9C30-6CEE1CDE11FC}"/>
                </a:ext>
              </a:extLst>
            </p:cNvPr>
            <p:cNvCxnSpPr/>
            <p:nvPr/>
          </p:nvCxnSpPr>
          <p:spPr>
            <a:xfrm>
              <a:off x="2175105" y="1009464"/>
              <a:ext cx="0" cy="5052647"/>
            </a:xfrm>
            <a:prstGeom prst="line">
              <a:avLst/>
            </a:prstGeom>
            <a:ln w="635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A7395D7-35BC-471A-844E-A1FD13CCBEBA}"/>
                </a:ext>
              </a:extLst>
            </p:cNvPr>
            <p:cNvSpPr/>
            <p:nvPr/>
          </p:nvSpPr>
          <p:spPr>
            <a:xfrm>
              <a:off x="1889760" y="4504482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3EB5F35-F892-4FE7-9BC7-88A30DEAA527}"/>
                </a:ext>
              </a:extLst>
            </p:cNvPr>
            <p:cNvSpPr/>
            <p:nvPr/>
          </p:nvSpPr>
          <p:spPr>
            <a:xfrm>
              <a:off x="1889760" y="3239374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C0667F3-F858-496E-8284-932F35BEE1FE}"/>
                </a:ext>
              </a:extLst>
            </p:cNvPr>
            <p:cNvSpPr/>
            <p:nvPr/>
          </p:nvSpPr>
          <p:spPr>
            <a:xfrm>
              <a:off x="1889760" y="1985012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FD49BF1-2458-4818-A140-D70DD0229738}"/>
                </a:ext>
              </a:extLst>
            </p:cNvPr>
            <p:cNvSpPr/>
            <p:nvPr/>
          </p:nvSpPr>
          <p:spPr>
            <a:xfrm>
              <a:off x="1889760" y="5758844"/>
              <a:ext cx="579120" cy="579120"/>
            </a:xfrm>
            <a:prstGeom prst="ellipse">
              <a:avLst/>
            </a:prstGeom>
            <a:solidFill>
              <a:srgbClr val="4E4D5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C2EAA23C-EE6A-4FE4-93EC-B12D032707F3}"/>
              </a:ext>
            </a:extLst>
          </p:cNvPr>
          <p:cNvSpPr/>
          <p:nvPr/>
        </p:nvSpPr>
        <p:spPr>
          <a:xfrm>
            <a:off x="1437698" y="719904"/>
            <a:ext cx="579120" cy="579120"/>
          </a:xfrm>
          <a:prstGeom prst="ellipse">
            <a:avLst/>
          </a:prstGeom>
          <a:solidFill>
            <a:srgbClr val="4E4D5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3C4A1-587D-4226-AB95-D87FC4D9DDAB}"/>
              </a:ext>
            </a:extLst>
          </p:cNvPr>
          <p:cNvSpPr txBox="1"/>
          <p:nvPr/>
        </p:nvSpPr>
        <p:spPr>
          <a:xfrm>
            <a:off x="2121875" y="655521"/>
            <a:ext cx="21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commit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A40574-4EF9-44C0-85AC-72C9CABB5F1C}"/>
              </a:ext>
            </a:extLst>
          </p:cNvPr>
          <p:cNvSpPr txBox="1"/>
          <p:nvPr/>
        </p:nvSpPr>
        <p:spPr>
          <a:xfrm>
            <a:off x="3130269" y="2096721"/>
            <a:ext cx="21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commit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67771A-2E21-4636-9E71-379441BA975A}"/>
              </a:ext>
            </a:extLst>
          </p:cNvPr>
          <p:cNvSpPr txBox="1"/>
          <p:nvPr/>
        </p:nvSpPr>
        <p:spPr>
          <a:xfrm>
            <a:off x="3130269" y="3347821"/>
            <a:ext cx="21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commit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9A4FCF-C371-4753-A153-77FA2F03229B}"/>
              </a:ext>
            </a:extLst>
          </p:cNvPr>
          <p:cNvSpPr txBox="1"/>
          <p:nvPr/>
        </p:nvSpPr>
        <p:spPr>
          <a:xfrm>
            <a:off x="2121872" y="4440099"/>
            <a:ext cx="21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commit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D17B93-A6C2-4CF7-915F-D2EAA61454B1}"/>
              </a:ext>
            </a:extLst>
          </p:cNvPr>
          <p:cNvSpPr txBox="1"/>
          <p:nvPr/>
        </p:nvSpPr>
        <p:spPr>
          <a:xfrm>
            <a:off x="2121871" y="5694461"/>
            <a:ext cx="214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commit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B3ECB2-689D-4738-AAD4-49FE5BBBBE23}"/>
              </a:ext>
            </a:extLst>
          </p:cNvPr>
          <p:cNvGrpSpPr/>
          <p:nvPr/>
        </p:nvGrpSpPr>
        <p:grpSpPr>
          <a:xfrm>
            <a:off x="5305424" y="655521"/>
            <a:ext cx="6674243" cy="2857973"/>
            <a:chOff x="5485569" y="2104835"/>
            <a:chExt cx="6109795" cy="2874253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F1AC2A3-65ED-43E6-A63C-62320AE0CD93}"/>
                </a:ext>
              </a:extLst>
            </p:cNvPr>
            <p:cNvSpPr/>
            <p:nvPr/>
          </p:nvSpPr>
          <p:spPr>
            <a:xfrm>
              <a:off x="5485569" y="2104835"/>
              <a:ext cx="6109795" cy="2583897"/>
            </a:xfrm>
            <a:prstGeom prst="roundRect">
              <a:avLst>
                <a:gd name="adj" fmla="val 8207"/>
              </a:avLst>
            </a:prstGeom>
            <a:noFill/>
            <a:ln w="76200">
              <a:solidFill>
                <a:srgbClr val="FFF963"/>
              </a:solidFill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DF7B61-FBE2-49CB-83AF-6E105566A7FB}"/>
                </a:ext>
              </a:extLst>
            </p:cNvPr>
            <p:cNvSpPr txBox="1"/>
            <p:nvPr/>
          </p:nvSpPr>
          <p:spPr>
            <a:xfrm>
              <a:off x="5661498" y="2286180"/>
              <a:ext cx="5933866" cy="2692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F963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who:</a:t>
              </a:r>
              <a: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 Jean-Luc P.</a:t>
              </a:r>
            </a:p>
            <a:p>
              <a:r>
                <a:rPr lang="en-US" sz="2800" b="1" dirty="0">
                  <a:solidFill>
                    <a:srgbClr val="FFF963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when:</a:t>
              </a:r>
              <a: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 10:35 28 June 2022</a:t>
              </a:r>
            </a:p>
            <a:p>
              <a:r>
                <a:rPr lang="en-US" sz="2800" b="1" dirty="0">
                  <a:solidFill>
                    <a:srgbClr val="FFF963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what:</a:t>
              </a:r>
              <a:b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</a:br>
              <a: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lorem_ipsum.txt (add 2 lines)</a:t>
              </a:r>
              <a:b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</a:br>
              <a:r>
                <a:rPr lang="en-US" sz="28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foobar.cpp (remove 3 lines)</a:t>
              </a:r>
            </a:p>
          </p:txBody>
        </p:sp>
      </p:grpSp>
      <p:sp>
        <p:nvSpPr>
          <p:cNvPr id="43" name="Arc 42">
            <a:extLst>
              <a:ext uri="{FF2B5EF4-FFF2-40B4-BE49-F238E27FC236}">
                <a16:creationId xmlns:a16="http://schemas.microsoft.com/office/drawing/2014/main" id="{A3245CB1-AFA2-4B3C-A70E-EAD81E358B5D}"/>
              </a:ext>
            </a:extLst>
          </p:cNvPr>
          <p:cNvSpPr/>
          <p:nvPr/>
        </p:nvSpPr>
        <p:spPr>
          <a:xfrm rot="16813228">
            <a:off x="4192081" y="2660632"/>
            <a:ext cx="1684468" cy="2167411"/>
          </a:xfrm>
          <a:prstGeom prst="arc">
            <a:avLst>
              <a:gd name="adj1" fmla="val 16200000"/>
              <a:gd name="adj2" fmla="val 30745"/>
            </a:avLst>
          </a:prstGeom>
          <a:ln w="63500">
            <a:solidFill>
              <a:srgbClr val="FFF96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42A048-99B1-410F-9A7C-BEC0E8F4BF72}"/>
              </a:ext>
            </a:extLst>
          </p:cNvPr>
          <p:cNvGrpSpPr/>
          <p:nvPr/>
        </p:nvGrpSpPr>
        <p:grpSpPr>
          <a:xfrm>
            <a:off x="96195" y="546628"/>
            <a:ext cx="795605" cy="5809005"/>
            <a:chOff x="301675" y="546628"/>
            <a:chExt cx="795605" cy="580900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11D49C-824D-42D4-8942-1BF1C0E0CF8B}"/>
                </a:ext>
              </a:extLst>
            </p:cNvPr>
            <p:cNvCxnSpPr>
              <a:cxnSpLocks/>
            </p:cNvCxnSpPr>
            <p:nvPr/>
          </p:nvCxnSpPr>
          <p:spPr>
            <a:xfrm>
              <a:off x="1097280" y="546628"/>
              <a:ext cx="0" cy="5809005"/>
            </a:xfrm>
            <a:prstGeom prst="straightConnector1">
              <a:avLst/>
            </a:prstGeom>
            <a:ln w="127000" cap="rnd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EE43E3-8A37-4117-B6D3-AD48BE732CB1}"/>
                </a:ext>
              </a:extLst>
            </p:cNvPr>
            <p:cNvSpPr txBox="1"/>
            <p:nvPr/>
          </p:nvSpPr>
          <p:spPr>
            <a:xfrm rot="16200000">
              <a:off x="-131078" y="2996885"/>
              <a:ext cx="1511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time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3227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/>
      <p:bldP spid="58" grpId="0"/>
      <p:bldP spid="59" grpId="0"/>
      <p:bldP spid="43" grpId="0" animBg="1"/>
    </p:bld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5EDF1-70D6-4109-BBFD-1BC0F4F5E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6965A-B668-4BC1-92C3-ECDF4F3BA732}"/>
              </a:ext>
            </a:extLst>
          </p:cNvPr>
          <p:cNvSpPr txBox="1"/>
          <p:nvPr/>
        </p:nvSpPr>
        <p:spPr>
          <a:xfrm>
            <a:off x="0" y="4984680"/>
            <a:ext cx="12192000" cy="1200329"/>
          </a:xfrm>
          <a:prstGeom prst="rect">
            <a:avLst/>
          </a:prstGeom>
          <a:solidFill>
            <a:schemeClr val="bg1">
              <a:alpha val="94%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963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user interactions</a:t>
            </a:r>
            <a:r>
              <a:rPr lang="en-US" sz="3600" dirty="0">
                <a:solidFill>
                  <a:srgbClr val="EDEDED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 on GitHub/</a:t>
            </a:r>
            <a:r>
              <a:rPr lang="en-US" sz="3600" dirty="0" err="1">
                <a:solidFill>
                  <a:srgbClr val="EDEDED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Wikifactory</a:t>
            </a:r>
            <a:r>
              <a:rPr lang="en-US" sz="3600" dirty="0">
                <a:solidFill>
                  <a:srgbClr val="EDEDED"/>
                </a:solidFill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 issues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47D22-A4B6-4DB5-9E58-5B965F0E4BF7}"/>
              </a:ext>
            </a:extLst>
          </p:cNvPr>
          <p:cNvSpPr txBox="1"/>
          <p:nvPr/>
        </p:nvSpPr>
        <p:spPr>
          <a:xfrm>
            <a:off x="6454588" y="6589059"/>
            <a:ext cx="5737412" cy="276999"/>
          </a:xfrm>
          <a:prstGeom prst="rect">
            <a:avLst/>
          </a:prstGeom>
          <a:solidFill>
            <a:schemeClr val="bg1">
              <a:alpha val="90%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Github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issues page for </a:t>
            </a:r>
            <a:r>
              <a:rPr lang="en-US" sz="1200" dirty="0" err="1">
                <a:hlinkClick r:id="rId3"/>
              </a:rPr>
              <a:t>bGeigieNanoKit</a:t>
            </a:r>
            <a:r>
              <a:rPr lang="en-US" sz="1200" dirty="0"/>
              <a:t> screenshot, fair use </a:t>
            </a:r>
          </a:p>
        </p:txBody>
      </p:sp>
    </p:spTree>
    <p:extLst>
      <p:ext uri="{BB962C8B-B14F-4D97-AF65-F5344CB8AC3E}">
        <p14:creationId xmlns:p14="http://schemas.microsoft.com/office/powerpoint/2010/main" val="193166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shboard demo 2021-03-16 Win7">
            <a:hlinkClick r:id="" action="ppaction://media"/>
            <a:extLst>
              <a:ext uri="{FF2B5EF4-FFF2-40B4-BE49-F238E27FC236}">
                <a16:creationId xmlns:a16="http://schemas.microsoft.com/office/drawing/2014/main" id="{80293067-4DAA-4817-9626-681D1796C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2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66DDF6F-7D27-9EC7-4924-5F41AD1933B3}"/>
              </a:ext>
            </a:extLst>
          </p:cNvPr>
          <p:cNvSpPr/>
          <p:nvPr/>
        </p:nvSpPr>
        <p:spPr>
          <a:xfrm>
            <a:off x="2629001" y="4262722"/>
            <a:ext cx="625802" cy="625802"/>
          </a:xfrm>
          <a:prstGeom prst="ellipse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B7405E-9900-1783-BDC6-55EA36E3E000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0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66201-4CD4-A097-E7B0-BD4D32DCD1C0}"/>
              </a:ext>
            </a:extLst>
          </p:cNvPr>
          <p:cNvCxnSpPr>
            <a:cxnSpLocks/>
          </p:cNvCxnSpPr>
          <p:nvPr/>
        </p:nvCxnSpPr>
        <p:spPr>
          <a:xfrm>
            <a:off x="3254803" y="4575623"/>
            <a:ext cx="2629001" cy="0"/>
          </a:xfrm>
          <a:prstGeom prst="line">
            <a:avLst/>
          </a:prstGeom>
          <a:ln w="1016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87958A-C2BF-A491-EB79-60704CA75647}"/>
              </a:ext>
            </a:extLst>
          </p:cNvPr>
          <p:cNvSpPr txBox="1"/>
          <p:nvPr/>
        </p:nvSpPr>
        <p:spPr>
          <a:xfrm rot="19800000">
            <a:off x="1957752" y="2408248"/>
            <a:ext cx="500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F963"/>
                </a:solidFill>
              </a:rPr>
              <a:t>D2.3 demonstrator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1E47D-8354-3BB6-88FB-DF53A0ED7F34}"/>
              </a:ext>
            </a:extLst>
          </p:cNvPr>
          <p:cNvSpPr txBox="1"/>
          <p:nvPr/>
        </p:nvSpPr>
        <p:spPr>
          <a:xfrm>
            <a:off x="2112260" y="5013125"/>
            <a:ext cx="165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042E3A-599A-8DAA-FAE9-A42AE478AF4E}"/>
              </a:ext>
            </a:extLst>
          </p:cNvPr>
          <p:cNvGrpSpPr/>
          <p:nvPr/>
        </p:nvGrpSpPr>
        <p:grpSpPr>
          <a:xfrm>
            <a:off x="7110706" y="4204598"/>
            <a:ext cx="4322183" cy="2019892"/>
            <a:chOff x="7110706" y="4204598"/>
            <a:chExt cx="4322183" cy="2019892"/>
          </a:xfrm>
        </p:grpSpPr>
        <p:sp>
          <p:nvSpPr>
            <p:cNvPr id="16" name="Rounded Rectangular Callout 5">
              <a:extLst>
                <a:ext uri="{FF2B5EF4-FFF2-40B4-BE49-F238E27FC236}">
                  <a16:creationId xmlns:a16="http://schemas.microsoft.com/office/drawing/2014/main" id="{BF779D51-965B-1333-1A86-D822B602B011}"/>
                </a:ext>
              </a:extLst>
            </p:cNvPr>
            <p:cNvSpPr/>
            <p:nvPr/>
          </p:nvSpPr>
          <p:spPr>
            <a:xfrm>
              <a:off x="7110706" y="4204598"/>
              <a:ext cx="4322183" cy="2019892"/>
            </a:xfrm>
            <a:prstGeom prst="wedgeRoundRectCallout">
              <a:avLst>
                <a:gd name="adj1" fmla="val -65042"/>
                <a:gd name="adj2" fmla="val -35648"/>
                <a:gd name="adj3" fmla="val 16667"/>
              </a:avLst>
            </a:prstGeom>
            <a:solidFill>
              <a:srgbClr val="FFF96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088C9EC-8850-04E0-AD0E-7166C97EBE2F}"/>
                </a:ext>
              </a:extLst>
            </p:cNvPr>
            <p:cNvSpPr txBox="1"/>
            <p:nvPr/>
          </p:nvSpPr>
          <p:spPr>
            <a:xfrm>
              <a:off x="7346601" y="4429714"/>
              <a:ext cx="38503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</a:rPr>
                <a:t>Find indicators that are useful for real users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28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3" grpId="0"/>
    </p:bldLst>
  </p:timing>
</p:sld>
</file>

<file path=ppt/tags/tag1.xml><?xml version="1.0" encoding="utf-8"?>
<p:tagLst xmlns:a="http://purl.oclc.org/ooxml/drawingml/main" xmlns:r="http://purl.oclc.org/ooxml/officeDocument/relationships" xmlns:p="http://purl.oclc.org/ooxml/presentationml/main">
  <p:tag name="TIMING" val="|1.4|5.2|4.6"/>
</p:tagLst>
</file>

<file path=ppt/tags/tag2.xml><?xml version="1.0" encoding="utf-8"?>
<p:tagLst xmlns:a="http://purl.oclc.org/ooxml/drawingml/main" xmlns:r="http://purl.oclc.org/ooxml/officeDocument/relationships" xmlns:p="http://purl.oclc.org/ooxml/presentationml/main">
  <p:tag name="TIMING" val="|4.9"/>
</p:tagLst>
</file>

<file path=ppt/tags/tag3.xml><?xml version="1.0" encoding="utf-8"?>
<p:tagLst xmlns:a="http://purl.oclc.org/ooxml/drawingml/main" xmlns:r="http://purl.oclc.org/ooxml/officeDocument/relationships" xmlns:p="http://purl.oclc.org/ooxml/presentationml/main">
  <p:tag name="TIMING" val="|4.8"/>
</p:tagLst>
</file>

<file path=ppt/tags/tag4.xml><?xml version="1.0" encoding="utf-8"?>
<p:tagLst xmlns:a="http://purl.oclc.org/ooxml/drawingml/main" xmlns:r="http://purl.oclc.org/ooxml/officeDocument/relationships" xmlns:p="http://purl.oclc.org/ooxml/presentationml/main">
  <p:tag name="TIMING" val="|3.2"/>
</p:tagLst>
</file>

<file path=ppt/tags/tag5.xml><?xml version="1.0" encoding="utf-8"?>
<p:tagLst xmlns:a="http://purl.oclc.org/ooxml/drawingml/main" xmlns:r="http://purl.oclc.org/ooxml/officeDocument/relationships" xmlns:p="http://purl.oclc.org/ooxml/presentationml/main">
  <p:tag name="TIMING" val="|4.1"/>
</p:tagLst>
</file>

<file path=ppt/theme/theme1.xml><?xml version="1.0" encoding="utf-8"?>
<a:theme xmlns:a="http://purl.oclc.org/ooxml/drawingml/main" name="Pen 1">
  <a:themeElements>
    <a:clrScheme name="Pen 1">
      <a:dk1>
        <a:srgbClr val="F0F0F0"/>
      </a:dk1>
      <a:lt1>
        <a:srgbClr val="191919"/>
      </a:lt1>
      <a:dk2>
        <a:srgbClr val="FFC000"/>
      </a:dk2>
      <a:lt2>
        <a:srgbClr val="191919"/>
      </a:lt2>
      <a:accent1>
        <a:srgbClr val="5B9BD5"/>
      </a:accent1>
      <a:accent2>
        <a:srgbClr val="ED7D31"/>
      </a:accent2>
      <a:accent3>
        <a:srgbClr val="F0F0F0"/>
      </a:accent3>
      <a:accent4>
        <a:srgbClr val="FFC000"/>
      </a:accent4>
      <a:accent5>
        <a:srgbClr val="FF5050"/>
      </a:accent5>
      <a:accent6>
        <a:srgbClr val="70AD47"/>
      </a:accent6>
      <a:hlink>
        <a:srgbClr val="0A7DF5"/>
      </a:hlink>
      <a:folHlink>
        <a:srgbClr val="AA5F87"/>
      </a:folHlink>
    </a:clrScheme>
    <a:fontScheme name="Custom 2">
      <a:majorFont>
        <a:latin typeface="Source Code Pro Semibold"/>
        <a:ea typeface="Taipei Sans TC Beta"/>
        <a:cs typeface=""/>
      </a:majorFont>
      <a:minorFont>
        <a:latin typeface="Source Code Pro Semibold"/>
        <a:ea typeface="Taipei Sans TC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/>
  <TotalTime>1249</TotalTime>
  <Words>425</Words>
  <Application>Microsoft Office PowerPoint</Application>
  <PresentationFormat>Widescreen</PresentationFormat>
  <Paragraphs>112</Paragraphs>
  <Slides>23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Source Code Pro Semibold</vt:lpstr>
      <vt:lpstr>Pen 1</vt:lpstr>
      <vt:lpstr>PowerPoint Presentation</vt:lpstr>
      <vt:lpstr>PowerPoint Presentation</vt:lpstr>
      <vt:lpstr>PowerPoint Presentation</vt:lpstr>
      <vt:lpstr>metrics from metadata</vt:lpstr>
      <vt:lpstr>data mining</vt:lpstr>
      <vt:lpstr>PowerPoint Presentation</vt:lpstr>
      <vt:lpstr>PowerPoint Presentation</vt:lpstr>
      <vt:lpstr>PowerPoint Presentation</vt:lpstr>
      <vt:lpstr>PowerPoint Presentation</vt:lpstr>
      <vt:lpstr>requirements capture</vt:lpstr>
      <vt:lpstr>PowerPoint Presentation</vt:lpstr>
      <vt:lpstr>PowerPoint Presentation</vt:lpstr>
      <vt:lpstr>PowerPoint Presentation</vt:lpstr>
      <vt:lpstr>backend infrastructure</vt:lpstr>
      <vt:lpstr>PowerPoint Presentation</vt:lpstr>
      <vt:lpstr>PowerPoint Presentation</vt:lpstr>
      <vt:lpstr>frontend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WP2.2 Creating a design process facilitation dashboard</dc:title>
  <dc:creator>Pen-Yuan Hsing</dc:creator>
  <cp:lastModifiedBy>Pen-Yuan Hsing</cp:lastModifiedBy>
  <cp:revision>98</cp:revision>
  <dcterms:created xsi:type="dcterms:W3CDTF">2021-03-16T13:53:03Z</dcterms:created>
  <dcterms:modified xsi:type="dcterms:W3CDTF">2022-11-29T10:28:52Z</dcterms:modified>
</cp:coreProperties>
</file>